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5.xml" ContentType="application/vnd.openxmlformats-officedocument.presentationml.notesSl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6.xml" ContentType="application/vnd.openxmlformats-officedocument.presentationml.notesSlid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4020" r:id="rId1"/>
  </p:sldMasterIdLst>
  <p:notesMasterIdLst>
    <p:notesMasterId r:id="rId102"/>
  </p:notesMasterIdLst>
  <p:handoutMasterIdLst>
    <p:handoutMasterId r:id="rId103"/>
  </p:handoutMasterIdLst>
  <p:sldIdLst>
    <p:sldId id="357" r:id="rId2"/>
    <p:sldId id="338" r:id="rId3"/>
    <p:sldId id="334" r:id="rId4"/>
    <p:sldId id="335" r:id="rId5"/>
    <p:sldId id="257" r:id="rId6"/>
    <p:sldId id="344" r:id="rId7"/>
    <p:sldId id="337" r:id="rId8"/>
    <p:sldId id="345" r:id="rId9"/>
    <p:sldId id="347" r:id="rId10"/>
    <p:sldId id="258" r:id="rId11"/>
    <p:sldId id="259" r:id="rId12"/>
    <p:sldId id="260" r:id="rId13"/>
    <p:sldId id="262" r:id="rId14"/>
    <p:sldId id="350" r:id="rId15"/>
    <p:sldId id="292" r:id="rId16"/>
    <p:sldId id="319" r:id="rId17"/>
    <p:sldId id="351" r:id="rId18"/>
    <p:sldId id="412" r:id="rId19"/>
    <p:sldId id="291" r:id="rId20"/>
    <p:sldId id="411" r:id="rId21"/>
    <p:sldId id="294" r:id="rId22"/>
    <p:sldId id="265" r:id="rId23"/>
    <p:sldId id="413" r:id="rId24"/>
    <p:sldId id="297" r:id="rId25"/>
    <p:sldId id="293" r:id="rId26"/>
    <p:sldId id="414" r:id="rId27"/>
    <p:sldId id="415" r:id="rId28"/>
    <p:sldId id="267" r:id="rId29"/>
    <p:sldId id="321" r:id="rId30"/>
    <p:sldId id="269" r:id="rId31"/>
    <p:sldId id="332" r:id="rId32"/>
    <p:sldId id="272" r:id="rId33"/>
    <p:sldId id="419" r:id="rId34"/>
    <p:sldId id="420" r:id="rId35"/>
    <p:sldId id="298" r:id="rId36"/>
    <p:sldId id="418" r:id="rId37"/>
    <p:sldId id="320" r:id="rId38"/>
    <p:sldId id="303" r:id="rId39"/>
    <p:sldId id="305" r:id="rId40"/>
    <p:sldId id="381" r:id="rId41"/>
    <p:sldId id="382" r:id="rId42"/>
    <p:sldId id="385" r:id="rId43"/>
    <p:sldId id="275" r:id="rId44"/>
    <p:sldId id="306" r:id="rId45"/>
    <p:sldId id="386" r:id="rId46"/>
    <p:sldId id="387" r:id="rId47"/>
    <p:sldId id="307" r:id="rId48"/>
    <p:sldId id="308" r:id="rId49"/>
    <p:sldId id="383" r:id="rId50"/>
    <p:sldId id="384" r:id="rId51"/>
    <p:sldId id="388" r:id="rId52"/>
    <p:sldId id="389" r:id="rId53"/>
    <p:sldId id="309" r:id="rId54"/>
    <p:sldId id="391" r:id="rId55"/>
    <p:sldId id="390" r:id="rId56"/>
    <p:sldId id="392" r:id="rId57"/>
    <p:sldId id="393" r:id="rId58"/>
    <p:sldId id="310" r:id="rId59"/>
    <p:sldId id="394" r:id="rId60"/>
    <p:sldId id="395" r:id="rId61"/>
    <p:sldId id="311" r:id="rId62"/>
    <p:sldId id="396" r:id="rId63"/>
    <p:sldId id="397" r:id="rId64"/>
    <p:sldId id="313" r:id="rId65"/>
    <p:sldId id="398" r:id="rId66"/>
    <p:sldId id="314" r:id="rId67"/>
    <p:sldId id="399" r:id="rId68"/>
    <p:sldId id="400" r:id="rId69"/>
    <p:sldId id="401" r:id="rId70"/>
    <p:sldId id="402" r:id="rId71"/>
    <p:sldId id="403" r:id="rId72"/>
    <p:sldId id="404" r:id="rId73"/>
    <p:sldId id="316" r:id="rId74"/>
    <p:sldId id="406" r:id="rId75"/>
    <p:sldId id="405" r:id="rId76"/>
    <p:sldId id="317" r:id="rId77"/>
    <p:sldId id="358" r:id="rId78"/>
    <p:sldId id="359" r:id="rId79"/>
    <p:sldId id="360" r:id="rId80"/>
    <p:sldId id="361" r:id="rId81"/>
    <p:sldId id="362" r:id="rId82"/>
    <p:sldId id="363" r:id="rId83"/>
    <p:sldId id="364" r:id="rId84"/>
    <p:sldId id="365" r:id="rId85"/>
    <p:sldId id="366" r:id="rId86"/>
    <p:sldId id="368" r:id="rId87"/>
    <p:sldId id="369" r:id="rId88"/>
    <p:sldId id="370" r:id="rId89"/>
    <p:sldId id="356" r:id="rId90"/>
    <p:sldId id="367" r:id="rId91"/>
    <p:sldId id="371" r:id="rId92"/>
    <p:sldId id="372" r:id="rId93"/>
    <p:sldId id="376" r:id="rId94"/>
    <p:sldId id="377" r:id="rId95"/>
    <p:sldId id="409" r:id="rId96"/>
    <p:sldId id="410" r:id="rId97"/>
    <p:sldId id="378" r:id="rId98"/>
    <p:sldId id="379" r:id="rId99"/>
    <p:sldId id="380" r:id="rId100"/>
    <p:sldId id="290" r:id="rId101"/>
  </p:sldIdLst>
  <p:sldSz cx="9906000" cy="6858000" type="A4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12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ECE"/>
    <a:srgbClr val="FFFFEB"/>
    <a:srgbClr val="FF7C80"/>
    <a:srgbClr val="FF99FF"/>
    <a:srgbClr val="CCFF33"/>
    <a:srgbClr val="FFFFAB"/>
    <a:srgbClr val="FFEBFF"/>
    <a:srgbClr val="F5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05" autoAdjust="0"/>
    <p:restoredTop sz="66280" autoAdjust="0"/>
  </p:normalViewPr>
  <p:slideViewPr>
    <p:cSldViewPr snapToGrid="0">
      <p:cViewPr varScale="1">
        <p:scale>
          <a:sx n="76" d="100"/>
          <a:sy n="76" d="100"/>
        </p:scale>
        <p:origin x="2358" y="102"/>
      </p:cViewPr>
      <p:guideLst>
        <p:guide pos="312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53077642693552"/>
          <c:y val="0.20228766521664954"/>
          <c:w val="0.71491053403721816"/>
          <c:h val="0.69467472834758182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9355264"/>
        <c:axId val="99431168"/>
      </c:barChart>
      <c:catAx>
        <c:axId val="993552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9431168"/>
        <c:crosses val="autoZero"/>
        <c:auto val="1"/>
        <c:lblAlgn val="ctr"/>
        <c:lblOffset val="100"/>
        <c:noMultiLvlLbl val="0"/>
      </c:catAx>
      <c:valAx>
        <c:axId val="99431168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9935526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76322303226879351"/>
          <c:y val="9.1736135710091649E-2"/>
          <c:w val="0"/>
          <c:h val="2.6584869929511718E-2"/>
        </c:manualLayout>
      </c:layout>
      <c:overlay val="0"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9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Информация о выполнении о</a:t>
            </a:r>
            <a:r>
              <a:rPr lang="ru-RU" sz="1900" b="1" dirty="0" smtClean="0"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сновных характеристик бюджета Талдомского</a:t>
            </a:r>
            <a:r>
              <a:rPr lang="ru-RU" sz="1900" b="1" baseline="0" dirty="0" smtClean="0"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900" b="1" dirty="0" smtClean="0"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в </a:t>
            </a:r>
            <a:r>
              <a:rPr lang="ru-RU" sz="1900" b="1" dirty="0"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сравнении </a:t>
            </a:r>
            <a:r>
              <a:rPr lang="ru-RU" sz="1900" b="1" dirty="0" smtClean="0"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предыдущими годами</a:t>
            </a:r>
          </a:p>
        </c:rich>
      </c:tx>
      <c:layout>
        <c:manualLayout>
          <c:xMode val="edge"/>
          <c:yMode val="edge"/>
          <c:x val="0.14999998485766355"/>
          <c:y val="2.650511077419670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9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chemeClr val="accent4">
            <a:lumMod val="20000"/>
            <a:lumOff val="80000"/>
          </a:schemeClr>
        </a:solidFill>
        <a:ln>
          <a:noFill/>
        </a:ln>
        <a:effectLst/>
        <a:sp3d/>
      </c:spPr>
    </c:floor>
    <c:sideWall>
      <c:thickness val="0"/>
      <c:spPr>
        <a:gradFill>
          <a:gsLst>
            <a:gs pos="27007">
              <a:schemeClr val="tx1"/>
            </a:gs>
            <a:gs pos="43077">
              <a:srgbClr val="FFFFEB"/>
            </a:gs>
            <a:gs pos="83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  <a:sp3d/>
      </c:spPr>
    </c:sideWall>
    <c:backWall>
      <c:thickness val="0"/>
      <c:spPr>
        <a:gradFill>
          <a:gsLst>
            <a:gs pos="27007">
              <a:schemeClr val="tx1"/>
            </a:gs>
            <a:gs pos="43077">
              <a:srgbClr val="FFFFEB"/>
            </a:gs>
            <a:gs pos="83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6632830836923677E-2"/>
          <c:y val="0.16142787085615642"/>
          <c:w val="0.89465970119119731"/>
          <c:h val="0.816493096320874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DFECE"/>
              </a:solidFill>
            </a:ln>
            <a:effectLst/>
            <a:sp3d>
              <a:contourClr>
                <a:srgbClr val="FDFECE"/>
              </a:contourClr>
            </a:sp3d>
          </c:spPr>
          <c:invertIfNegative val="0"/>
          <c:dLbls>
            <c:dLbl>
              <c:idx val="0"/>
              <c:layout>
                <c:manualLayout>
                  <c:x val="-2.7861976157827419E-3"/>
                  <c:y val="0.341497473113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3AB-4297-BAF6-ED8BCE606D1C}"/>
                </c:ext>
              </c:extLst>
            </c:dLbl>
            <c:dLbl>
              <c:idx val="1"/>
              <c:layout>
                <c:manualLayout>
                  <c:x val="-4.8813236301254938E-17"/>
                  <c:y val="0.407070642317562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3AB-4297-BAF6-ED8BCE606D1C}"/>
                </c:ext>
              </c:extLst>
            </c:dLbl>
            <c:dLbl>
              <c:idx val="2"/>
              <c:layout>
                <c:manualLayout>
                  <c:x val="1.3930988078913454E-3"/>
                  <c:y val="0.335130430602266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3AB-4297-BAF6-ED8BCE606D1C}"/>
                </c:ext>
              </c:extLst>
            </c:dLbl>
            <c:dLbl>
              <c:idx val="3"/>
              <c:layout>
                <c:manualLayout>
                  <c:x val="1.5167226154891602E-3"/>
                  <c:y val="0.357389665305239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3AB-4297-BAF6-ED8BCE606D1C}"/>
                </c:ext>
              </c:extLst>
            </c:dLbl>
            <c:dLbl>
              <c:idx val="4"/>
              <c:layout>
                <c:manualLayout>
                  <c:x val="-2.6625709197777864E-3"/>
                  <c:y val="0.411447745998396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3AB-4297-BAF6-ED8BCE606D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2022г.</c:v>
                </c:pt>
                <c:pt idx="1">
                  <c:v>2023г.</c:v>
                </c:pt>
                <c:pt idx="2">
                  <c:v>2024г.</c:v>
                </c:pt>
                <c:pt idx="3">
                  <c:v>2025г.</c:v>
                </c:pt>
                <c:pt idx="4">
                  <c:v>2026г.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3776533.83</c:v>
                </c:pt>
                <c:pt idx="1">
                  <c:v>4359294.5999999996</c:v>
                </c:pt>
                <c:pt idx="2">
                  <c:v>3971101.9</c:v>
                </c:pt>
                <c:pt idx="3" formatCode="#,##0.000">
                  <c:v>3812010.55</c:v>
                </c:pt>
                <c:pt idx="4">
                  <c:v>4684682.78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AB-4297-BAF6-ED8BCE606D1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DFECE"/>
              </a:solidFill>
            </a:ln>
            <a:effectLst/>
            <a:sp3d>
              <a:contourClr>
                <a:srgbClr val="FDFECE"/>
              </a:contourClr>
            </a:sp3d>
          </c:spPr>
          <c:invertIfNegative val="0"/>
          <c:dLbls>
            <c:dLbl>
              <c:idx val="0"/>
              <c:layout>
                <c:manualLayout>
                  <c:x val="-2.4406618150627469E-17"/>
                  <c:y val="0.315555555555555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3AB-4297-BAF6-ED8BCE606D1C}"/>
                </c:ext>
              </c:extLst>
            </c:dLbl>
            <c:dLbl>
              <c:idx val="1"/>
              <c:layout>
                <c:manualLayout>
                  <c:x val="0"/>
                  <c:y val="0.402693538636728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3AB-4297-BAF6-ED8BCE606D1C}"/>
                </c:ext>
              </c:extLst>
            </c:dLbl>
            <c:dLbl>
              <c:idx val="2"/>
              <c:layout>
                <c:manualLayout>
                  <c:x val="3.9938058658674008E-3"/>
                  <c:y val="0.329144223816229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3AB-4297-BAF6-ED8BCE606D1C}"/>
                </c:ext>
              </c:extLst>
            </c:dLbl>
            <c:dLbl>
              <c:idx val="3"/>
              <c:layout>
                <c:manualLayout>
                  <c:x val="2.4153261929889397E-3"/>
                  <c:y val="0.345081735709521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3AB-4297-BAF6-ED8BCE606D1C}"/>
                </c:ext>
              </c:extLst>
            </c:dLbl>
            <c:dLbl>
              <c:idx val="4"/>
              <c:layout>
                <c:manualLayout>
                  <c:x val="5.3251418395555729E-3"/>
                  <c:y val="0.415824849679230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3AB-4297-BAF6-ED8BCE606D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2022г.</c:v>
                </c:pt>
                <c:pt idx="1">
                  <c:v>2023г.</c:v>
                </c:pt>
                <c:pt idx="2">
                  <c:v>2024г.</c:v>
                </c:pt>
                <c:pt idx="3">
                  <c:v>2025г.</c:v>
                </c:pt>
                <c:pt idx="4">
                  <c:v>2026г.</c:v>
                </c:pt>
              </c:strCache>
            </c:str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3616459.47</c:v>
                </c:pt>
                <c:pt idx="1">
                  <c:v>4487963</c:v>
                </c:pt>
                <c:pt idx="2">
                  <c:v>3996976</c:v>
                </c:pt>
                <c:pt idx="3" formatCode="#,##0.000">
                  <c:v>3826680.6189999999</c:v>
                </c:pt>
                <c:pt idx="4">
                  <c:v>4694493.392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AB-4297-BAF6-ED8BCE606D1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Дефит  (-)/Профицит(+)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FDFECE"/>
              </a:solidFill>
            </a:ln>
            <a:effectLst/>
            <a:sp3d>
              <a:contourClr>
                <a:srgbClr val="FDFECE"/>
              </a:contourClr>
            </a:sp3d>
          </c:spPr>
          <c:invertIfNegative val="0"/>
          <c:dLbls>
            <c:dLbl>
              <c:idx val="0"/>
              <c:layout>
                <c:manualLayout>
                  <c:x val="9.1884707057873303E-3"/>
                  <c:y val="-4.32155738843763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3AB-4297-BAF6-ED8BCE606D1C}"/>
                </c:ext>
              </c:extLst>
            </c:dLbl>
            <c:dLbl>
              <c:idx val="1"/>
              <c:layout>
                <c:manualLayout>
                  <c:x val="7.9876834254306583E-3"/>
                  <c:y val="0.163532913498299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3AB-4297-BAF6-ED8BCE606D1C}"/>
                </c:ext>
              </c:extLst>
            </c:dLbl>
            <c:dLbl>
              <c:idx val="2"/>
              <c:layout>
                <c:manualLayout>
                  <c:x val="1.6271853798520714E-2"/>
                  <c:y val="0.2261723792597030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-12</a:t>
                    </a:r>
                    <a:r>
                      <a:rPr lang="en-US" baseline="0" dirty="0" smtClean="0"/>
                      <a:t> 429,487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533978141128796"/>
                      <c:h val="4.542824401544846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63AB-4297-BAF6-ED8BCE606D1C}"/>
                </c:ext>
              </c:extLst>
            </c:dLbl>
            <c:dLbl>
              <c:idx val="3"/>
              <c:layout>
                <c:manualLayout>
                  <c:x val="1.2573388595458356E-2"/>
                  <c:y val="0.246804298919156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405772521121288"/>
                      <c:h val="0.1463969403556694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0-63AB-4297-BAF6-ED8BCE606D1C}"/>
                </c:ext>
              </c:extLst>
            </c:dLbl>
            <c:dLbl>
              <c:idx val="4"/>
              <c:layout>
                <c:manualLayout>
                  <c:x val="1.9937460131490087E-2"/>
                  <c:y val="0.225207609918325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032463655111683"/>
                      <c:h val="0.1413804470657981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63AB-4297-BAF6-ED8BCE606D1C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2022г.</c:v>
                </c:pt>
                <c:pt idx="1">
                  <c:v>2023г.</c:v>
                </c:pt>
                <c:pt idx="2">
                  <c:v>2024г.</c:v>
                </c:pt>
                <c:pt idx="3">
                  <c:v>2025г.</c:v>
                </c:pt>
                <c:pt idx="4">
                  <c:v>2026г.</c:v>
                </c:pt>
              </c:strCache>
            </c:strRef>
          </c:cat>
          <c:val>
            <c:numRef>
              <c:f>Лист1!$D$2:$D$6</c:f>
              <c:numCache>
                <c:formatCode>#,##0.000</c:formatCode>
                <c:ptCount val="5"/>
                <c:pt idx="0">
                  <c:v>160074.35999999987</c:v>
                </c:pt>
                <c:pt idx="1">
                  <c:v>-128668.40000000037</c:v>
                </c:pt>
                <c:pt idx="2">
                  <c:v>-25874.100000000093</c:v>
                </c:pt>
                <c:pt idx="3">
                  <c:v>-14670.069000000134</c:v>
                </c:pt>
                <c:pt idx="4">
                  <c:v>-9810.6119999997318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3AB-4297-BAF6-ED8BCE606D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9520640"/>
        <c:axId val="135754880"/>
        <c:axId val="0"/>
      </c:bar3DChart>
      <c:catAx>
        <c:axId val="119520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5754880"/>
        <c:crosses val="autoZero"/>
        <c:auto val="1"/>
        <c:lblAlgn val="ctr"/>
        <c:lblOffset val="100"/>
        <c:noMultiLvlLbl val="0"/>
      </c:catAx>
      <c:valAx>
        <c:axId val="135754880"/>
        <c:scaling>
          <c:orientation val="minMax"/>
        </c:scaling>
        <c:delete val="0"/>
        <c:axPos val="l"/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9520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>
      <a:gsLst>
        <a:gs pos="11679">
          <a:schemeClr val="tx1"/>
        </a:gs>
        <a:gs pos="84000">
          <a:schemeClr val="accent1">
            <a:lumMod val="5000"/>
            <a:lumOff val="95000"/>
          </a:schemeClr>
        </a:gs>
        <a:gs pos="86000">
          <a:schemeClr val="tx2">
            <a:lumMod val="20000"/>
            <a:lumOff val="80000"/>
          </a:schemeClr>
        </a:gs>
      </a:gsLst>
      <a:lin ang="5400000" scaled="1"/>
    </a:gradFill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4"/>
          <c:order val="0"/>
          <c:tx>
            <c:strRef>
              <c:f>Лист1!$F$1</c:f>
              <c:strCache>
                <c:ptCount val="1"/>
                <c:pt idx="0">
                  <c:v>(тыс.руб.)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01D6-4633-B2C4-08590AB56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164511744"/>
        <c:axId val="164513280"/>
        <c:axId val="0"/>
      </c:bar3DChart>
      <c:catAx>
        <c:axId val="1645117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4513280"/>
        <c:crosses val="autoZero"/>
        <c:auto val="1"/>
        <c:lblAlgn val="ctr"/>
        <c:lblOffset val="100"/>
        <c:noMultiLvlLbl val="0"/>
      </c:catAx>
      <c:valAx>
        <c:axId val="1645132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451174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50" baseline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pP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Талдомского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</a:t>
            </a:r>
            <a:endParaRPr lang="ru-RU" sz="1800" dirty="0" smtClean="0">
              <a:solidFill>
                <a:schemeClr val="accent1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2200" cap="all" spc="5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</a:defRPr>
            </a:pP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динамике 2022-2026 годы</a:t>
            </a:r>
            <a:endParaRPr lang="ru-RU" sz="1800" dirty="0">
              <a:solidFill>
                <a:schemeClr val="accent1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005396729254997"/>
          <c:y val="4.1303732866724993E-2"/>
        </c:manualLayout>
      </c:layout>
      <c:overlay val="0"/>
      <c:spPr>
        <a:gradFill>
          <a:gsLst>
            <a:gs pos="100000">
              <a:schemeClr val="tx2">
                <a:lumMod val="20000"/>
                <a:lumOff val="80000"/>
              </a:schemeClr>
            </a:gs>
            <a:gs pos="39000">
              <a:srgbClr val="FFFFEB"/>
            </a:gs>
            <a:gs pos="16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50" baseline="0">
              <a:solidFill>
                <a:schemeClr val="accent1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9749979708982866E-2"/>
          <c:y val="0.12158340624088655"/>
          <c:w val="0.90665007732318448"/>
          <c:h val="0.836256051326917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2022г.(факт)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EB"/>
              </a:solidFill>
            </a:ln>
            <a:effectLst/>
            <a:sp3d>
              <a:contourClr>
                <a:srgbClr val="FFFFEB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>
                    <a:lumMod val="95000"/>
                  </a:schemeClr>
                </a:solidFill>
              </a:ln>
              <a:effectLst/>
              <a:sp3d>
                <a:contourClr>
                  <a:schemeClr val="tx1">
                    <a:lumMod val="9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B2E-4BCC-805D-A820CCBEE5F1}"/>
              </c:ext>
            </c:extLst>
          </c:dPt>
          <c:dLbls>
            <c:dLbl>
              <c:idx val="0"/>
              <c:layout>
                <c:manualLayout>
                  <c:x val="-1.6642125722748161E-3"/>
                  <c:y val="0.185977242800496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B2E-4BCC-805D-A820CCBEE5F1}"/>
                </c:ext>
              </c:extLst>
            </c:dLbl>
            <c:dLbl>
              <c:idx val="1"/>
              <c:layout>
                <c:manualLayout>
                  <c:x val="0"/>
                  <c:y val="0.155555555555555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3AD-4509-A4E1-0E10F5DC0CF3}"/>
                </c:ext>
              </c:extLst>
            </c:dLbl>
            <c:dLbl>
              <c:idx val="3"/>
              <c:layout>
                <c:manualLayout>
                  <c:x val="-9.4016007936147637E-17"/>
                  <c:y val="0.298148148148148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3AD-4509-A4E1-0E10F5DC0CF3}"/>
                </c:ext>
              </c:extLst>
            </c:dLbl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3776533.83</c:v>
                </c:pt>
                <c:pt idx="1">
                  <c:v>1279486.8500000001</c:v>
                </c:pt>
                <c:pt idx="2">
                  <c:v>148545.75</c:v>
                </c:pt>
                <c:pt idx="3">
                  <c:v>2348501.23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2E-4BCC-805D-A820CCBEE5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2023г. (ожидаемое)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>
                  <a:lumMod val="95000"/>
                </a:schemeClr>
              </a:solidFill>
            </a:ln>
            <a:effectLst/>
            <a:sp3d>
              <a:contourClr>
                <a:schemeClr val="tx1">
                  <a:lumMod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3.0511521452276477E-17"/>
                  <c:y val="0.20192306163514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B2E-4BCC-805D-A820CCBEE5F1}"/>
                </c:ext>
              </c:extLst>
            </c:dLbl>
            <c:dLbl>
              <c:idx val="1"/>
              <c:layout>
                <c:manualLayout>
                  <c:x val="0"/>
                  <c:y val="0.159259259259259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3AD-4509-A4E1-0E10F5DC0CF3}"/>
                </c:ext>
              </c:extLst>
            </c:dLbl>
            <c:dLbl>
              <c:idx val="3"/>
              <c:layout>
                <c:manualLayout>
                  <c:x val="-9.4016007936147637E-17"/>
                  <c:y val="0.348148148148148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3AD-4509-A4E1-0E10F5DC0CF3}"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Лист1!$C$2:$C$5</c:f>
              <c:numCache>
                <c:formatCode>#,##0.00</c:formatCode>
                <c:ptCount val="4"/>
                <c:pt idx="0">
                  <c:v>4359294.5999999996</c:v>
                </c:pt>
                <c:pt idx="1">
                  <c:v>1570901.1</c:v>
                </c:pt>
                <c:pt idx="2">
                  <c:v>272892.5</c:v>
                </c:pt>
                <c:pt idx="3">
                  <c:v>2515501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2E-4BCC-805D-A820CCBEE5F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2024г.(план)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FFEB"/>
              </a:solidFill>
            </a:ln>
            <a:effectLst/>
            <a:sp3d>
              <a:contourClr>
                <a:srgbClr val="FFFFEB"/>
              </a:contourClr>
            </a:sp3d>
          </c:spPr>
          <c:invertIfNegative val="0"/>
          <c:dLbls>
            <c:dLbl>
              <c:idx val="0"/>
              <c:layout>
                <c:manualLayout>
                  <c:x val="-3.0511521452276477E-17"/>
                  <c:y val="0.201923061635140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B2E-4BCC-805D-A820CCBEE5F1}"/>
                </c:ext>
              </c:extLst>
            </c:dLbl>
            <c:dLbl>
              <c:idx val="1"/>
              <c:layout>
                <c:manualLayout>
                  <c:x val="0"/>
                  <c:y val="0.179629629629629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3AD-4509-A4E1-0E10F5DC0CF3}"/>
                </c:ext>
              </c:extLst>
            </c:dLbl>
            <c:dLbl>
              <c:idx val="3"/>
              <c:layout>
                <c:manualLayout>
                  <c:x val="-1.8803201587229527E-16"/>
                  <c:y val="0.188888888888888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3AD-4509-A4E1-0E10F5DC0CF3}"/>
                </c:ext>
              </c:extLst>
            </c:dLbl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Лист1!$D$2:$D$5</c:f>
              <c:numCache>
                <c:formatCode>#,##0.00</c:formatCode>
                <c:ptCount val="4"/>
                <c:pt idx="0">
                  <c:v>3971101.9</c:v>
                </c:pt>
                <c:pt idx="1">
                  <c:v>1817327</c:v>
                </c:pt>
                <c:pt idx="2">
                  <c:v>118106</c:v>
                </c:pt>
                <c:pt idx="3">
                  <c:v>2035668.9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B2E-4BCC-805D-A820CCBEE5F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2025г. (план)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>
                  <a:lumMod val="95000"/>
                </a:schemeClr>
              </a:solidFill>
            </a:ln>
            <a:effectLst/>
            <a:sp3d>
              <a:contourClr>
                <a:schemeClr val="tx1">
                  <a:lumMod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3.3285680644337392E-3"/>
                  <c:y val="0.204807676801356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B2E-4BCC-805D-A820CCBEE5F1}"/>
                </c:ext>
              </c:extLst>
            </c:dLbl>
            <c:dLbl>
              <c:idx val="1"/>
              <c:layout>
                <c:manualLayout>
                  <c:x val="0"/>
                  <c:y val="0.203703703703703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3AD-4509-A4E1-0E10F5DC0CF3}"/>
                </c:ext>
              </c:extLst>
            </c:dLbl>
            <c:dLbl>
              <c:idx val="3"/>
              <c:layout>
                <c:manualLayout>
                  <c:x val="1.282051282051094E-3"/>
                  <c:y val="0.198148148148148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3AD-4509-A4E1-0E10F5DC0CF3}"/>
                </c:ext>
              </c:extLst>
            </c:dLbl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Лист1!$E$2:$E$5</c:f>
              <c:numCache>
                <c:formatCode>#,##0.00</c:formatCode>
                <c:ptCount val="4"/>
                <c:pt idx="0">
                  <c:v>3812010.55</c:v>
                </c:pt>
                <c:pt idx="1">
                  <c:v>2062706</c:v>
                </c:pt>
                <c:pt idx="2">
                  <c:v>73424</c:v>
                </c:pt>
                <c:pt idx="3">
                  <c:v>1675880.55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B2E-4BCC-805D-A820CCBEE5F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2026г. (план)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3D0-4720-BDD0-FCED139EC4DF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3D0-4720-BDD0-FCED139EC4DF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3D0-4720-BDD0-FCED139EC4DF}"/>
              </c:ext>
            </c:extLst>
          </c:dPt>
          <c:dPt>
            <c:idx val="3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3D0-4720-BDD0-FCED139EC4DF}"/>
              </c:ext>
            </c:extLst>
          </c:dPt>
          <c:dLbls>
            <c:dLbl>
              <c:idx val="0"/>
              <c:layout>
                <c:manualLayout>
                  <c:x val="-2.1532404603270746E-4"/>
                  <c:y val="0.24491681248177311"/>
                </c:manualLayout>
              </c:layout>
              <c:tx>
                <c:rich>
                  <a:bodyPr rot="-5400000" spcFirstLastPara="1" vertOverflow="ellipsis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09B12EC1-FFC9-4DE8-AD86-7AF99E3B95A6}" type="VALUE">
                      <a:rPr lang="en-US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 algn="ctr">
                        <a:defRPr sz="12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tx2">
                    <a:lumMod val="75000"/>
                  </a:schemeClr>
                </a:solidFill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644871794871795"/>
                      <c:h val="4.4916739574219884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43D0-4720-BDD0-FCED139EC4DF}"/>
                </c:ext>
              </c:extLst>
            </c:dLbl>
            <c:dLbl>
              <c:idx val="1"/>
              <c:layout>
                <c:manualLayout>
                  <c:x val="-2.5640520896426161E-3"/>
                  <c:y val="0.18888903470399532"/>
                </c:manualLayout>
              </c:layout>
              <c:tx>
                <c:rich>
                  <a:bodyPr rot="-5400000" spcFirstLastPara="1" vertOverflow="ellipsis" wrap="square" lIns="38100" tIns="19050" rIns="38100" bIns="19050" anchor="b" anchorCtr="0">
                    <a:noAutofit/>
                  </a:bodyPr>
                  <a:lstStyle/>
                  <a:p>
                    <a:pPr algn="ctr"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C1DB9D2C-48B7-42F7-B744-78FAB674272C}" type="VALUE">
                      <a:rPr lang="en-US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 algn="ctr">
                        <a:defRPr sz="12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tx2">
                    <a:lumMod val="75000"/>
                  </a:schemeClr>
                </a:solidFill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b" anchorCtr="0">
                  <a:noAutofit/>
                </a:bodyPr>
                <a:lstStyle/>
                <a:p>
                  <a:pPr algn="ctr"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305128205128205"/>
                      <c:h val="3.0546369203849517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43D0-4720-BDD0-FCED139EC4DF}"/>
                </c:ext>
              </c:extLst>
            </c:dLbl>
            <c:dLbl>
              <c:idx val="2"/>
              <c:layout>
                <c:manualLayout>
                  <c:x val="-2.5641025641026534E-3"/>
                  <c:y val="-4.5637576552930881E-2"/>
                </c:manualLayout>
              </c:layout>
              <c:tx>
                <c:rich>
                  <a:bodyPr rot="-5400000" spcFirstLastPara="1" vertOverflow="ellipsis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AE101333-AA7C-44C3-AAF2-A3BB67662133}" type="VALUE">
                      <a:rPr lang="en-US">
                        <a:solidFill>
                          <a:schemeClr val="bg1"/>
                        </a:solidFill>
                      </a:rPr>
                      <a:pPr algn="ctr">
                        <a:defRPr sz="12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tx2">
                    <a:lumMod val="75000"/>
                  </a:schemeClr>
                </a:solidFill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3166666666666672E-2"/>
                      <c:h val="3.1787109944590254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43D0-4720-BDD0-FCED139EC4D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45BE16FF-CE37-4309-88DC-0ED3A3F4E1A2}" type="VALUE">
                      <a:rPr lang="en-US"/>
                      <a:pPr/>
                      <a:t>[ЗНАЧЕНИЕ]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43D0-4720-BDD0-FCED139EC4DF}"/>
                </c:ext>
              </c:extLst>
            </c:dLbl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0">
                <a:spAutoFit/>
              </a:bodyPr>
              <a:lstStyle/>
              <a:p>
                <a:pPr algn="ctr">
                  <a:defRPr sz="12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tint val="76000"/>
                          <a:alpha val="60000"/>
                          <a:hueMod val="94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Лист1!$F$2:$F$5</c:f>
              <c:numCache>
                <c:formatCode>#,##0.00</c:formatCode>
                <c:ptCount val="4"/>
                <c:pt idx="0">
                  <c:v>4684682.78</c:v>
                </c:pt>
                <c:pt idx="1">
                  <c:v>2307334</c:v>
                </c:pt>
                <c:pt idx="2">
                  <c:v>73506</c:v>
                </c:pt>
                <c:pt idx="3">
                  <c:v>2303842.7799999998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Лист1!$F$3</c15:f>
                <c15:dlblRangeCache>
                  <c:ptCount val="1"/>
                  <c:pt idx="0">
                    <c:v>2 307 334,00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01D6-4633-B2C4-08590AB56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6058240"/>
        <c:axId val="169186816"/>
      </c:barChart>
      <c:catAx>
        <c:axId val="166058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69186816"/>
        <c:crosses val="autoZero"/>
        <c:auto val="1"/>
        <c:lblAlgn val="ctr"/>
        <c:lblOffset val="100"/>
        <c:noMultiLvlLbl val="0"/>
      </c:catAx>
      <c:valAx>
        <c:axId val="169186816"/>
        <c:scaling>
          <c:orientation val="minMax"/>
        </c:scaling>
        <c:delete val="0"/>
        <c:axPos val="l"/>
        <c:numFmt formatCode="#,##0.00" sourceLinked="1"/>
        <c:majorTickMark val="none"/>
        <c:minorTickMark val="none"/>
        <c:tickLblPos val="nextTo"/>
        <c:spPr>
          <a:noFill/>
          <a:ln w="9525" cap="rnd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66058240"/>
        <c:crosses val="autoZero"/>
        <c:crossBetween val="between"/>
      </c:valAx>
      <c:spPr>
        <a:gradFill flip="none" rotWithShape="1">
          <a:gsLst>
            <a:gs pos="46000">
              <a:srgbClr val="FFFFEB"/>
            </a:gs>
            <a:gs pos="17000">
              <a:schemeClr val="tx1"/>
            </a:gs>
            <a:gs pos="88000">
              <a:schemeClr val="tx2">
                <a:lumMod val="20000"/>
                <a:lumOff val="80000"/>
              </a:schemeClr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469222693317181"/>
          <c:y val="0.11877981918926801"/>
          <c:w val="0.15140520896426407"/>
          <c:h val="0.177380431612715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67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2141734695965056E-3"/>
          <c:w val="0.65660650111043806"/>
          <c:h val="0.996988933414465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>
              <a:outerShdw blurRad="254000" dir="6600000" sx="90000" sy="90000" algn="ctr" rotWithShape="0">
                <a:prstClr val="black">
                  <a:alpha val="20000"/>
                </a:prstClr>
              </a:outerShdw>
            </a:effectLst>
          </c:spPr>
          <c:dPt>
            <c:idx val="0"/>
            <c:bubble3D val="0"/>
            <c:explosion val="1"/>
            <c:spPr>
              <a:solidFill>
                <a:srgbClr val="FF0000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50E-431F-8DD6-8CEBE7F38B7E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650E-431F-8DD6-8CEBE7F38B7E}"/>
              </c:ext>
            </c:extLst>
          </c:dPt>
          <c:dPt>
            <c:idx val="2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1B2-4386-A168-6DD972561304}"/>
              </c:ext>
            </c:extLst>
          </c:dPt>
          <c:dPt>
            <c:idx val="3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1B2-4386-A168-6DD972561304}"/>
              </c:ext>
            </c:extLst>
          </c:dPt>
          <c:dPt>
            <c:idx val="4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650E-431F-8DD6-8CEBE7F38B7E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schemeClr val="tx1">
                    <a:lumMod val="95000"/>
                    <a:alpha val="20000"/>
                  </a:scheme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50E-431F-8DD6-8CEBE7F38B7E}"/>
              </c:ext>
            </c:extLst>
          </c:dPt>
          <c:dPt>
            <c:idx val="6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50E-431F-8DD6-8CEBE7F38B7E}"/>
              </c:ext>
            </c:extLst>
          </c:dPt>
          <c:dPt>
            <c:idx val="7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50E-431F-8DD6-8CEBE7F38B7E}"/>
              </c:ext>
            </c:extLst>
          </c:dPt>
          <c:dPt>
            <c:idx val="8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C1B2-4386-A168-6DD972561304}"/>
              </c:ext>
            </c:extLst>
          </c:dPt>
          <c:dPt>
            <c:idx val="9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C1B2-4386-A168-6DD972561304}"/>
              </c:ext>
            </c:extLst>
          </c:dPt>
          <c:dPt>
            <c:idx val="1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C1B2-4386-A168-6DD972561304}"/>
              </c:ext>
            </c:extLst>
          </c:dPt>
          <c:dPt>
            <c:idx val="11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50E-431F-8DD6-8CEBE7F38B7E}"/>
              </c:ext>
            </c:extLst>
          </c:dPt>
          <c:dPt>
            <c:idx val="12"/>
            <c:bubble3D val="0"/>
            <c:spPr>
              <a:solidFill>
                <a:srgbClr val="CCFF33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4247-4C1B-8984-4FD3E97BD8B1}"/>
              </c:ext>
            </c:extLst>
          </c:dPt>
          <c:dLbls>
            <c:dLbl>
              <c:idx val="0"/>
              <c:layout>
                <c:manualLayout>
                  <c:x val="-7.9674897358429947E-2"/>
                  <c:y val="-0.1726850638917789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50E-431F-8DD6-8CEBE7F38B7E}"/>
                </c:ext>
              </c:extLst>
            </c:dLbl>
            <c:dLbl>
              <c:idx val="6"/>
              <c:layout>
                <c:manualLayout>
                  <c:x val="3.4478169580236855E-2"/>
                  <c:y val="0.1663960403574312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50E-431F-8DD6-8CEBE7F38B7E}"/>
                </c:ext>
              </c:extLst>
            </c:dLbl>
            <c:dLbl>
              <c:idx val="7"/>
              <c:layout>
                <c:manualLayout>
                  <c:x val="-1.0250771026788954E-2"/>
                  <c:y val="0.1468462438593641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50E-431F-8DD6-8CEBE7F38B7E}"/>
                </c:ext>
              </c:extLst>
            </c:dLbl>
            <c:dLbl>
              <c:idx val="11"/>
              <c:layout>
                <c:manualLayout>
                  <c:x val="6.6196828089714263E-2"/>
                  <c:y val="-9.120735205105240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50E-431F-8DD6-8CEBE7F38B7E}"/>
                </c:ext>
              </c:extLst>
            </c:dLbl>
            <c:numFmt formatCode="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1 454 000 тыс.руб. (36,61%)</c:v>
                </c:pt>
                <c:pt idx="1">
                  <c:v>Упрощенная система налогообложения 120 700 тыс.руб. (3,04%)</c:v>
                </c:pt>
                <c:pt idx="2">
                  <c:v>Патентная система налогообложения 9 000 тыс. руб. (0,23%)</c:v>
                </c:pt>
                <c:pt idx="3">
                  <c:v>Земельный налог 106 500 тыс.руб. (2,68%)</c:v>
                </c:pt>
                <c:pt idx="4">
                  <c:v>Налог на имущество физических лиц  50 000,00 тыс.руб. (1,26%)
</c:v>
                </c:pt>
                <c:pt idx="5">
                  <c:v>Акцизы по подакцизным товарам(продукции) 64 527 тыс.руб. (1,62%)</c:v>
                </c:pt>
                <c:pt idx="6">
                  <c:v>Государственная пошлина 12 600 тыс.руб. (0,32%)</c:v>
                </c:pt>
                <c:pt idx="7">
                  <c:v>Доходы от использования имущества 55 430,00 тыс.руб. 1,40%)</c:v>
                </c:pt>
                <c:pt idx="8">
                  <c:v>Платежи при пользовании природными ресурсами 0,18 тыс. руб.(0,0%)</c:v>
                </c:pt>
                <c:pt idx="9">
                  <c:v>Доходы от оказания платных услуг и компенсации затрат государства  9 100,0  тыс. руб.(0,23%)</c:v>
                </c:pt>
                <c:pt idx="10">
                  <c:v>Доходы от  реализации имущества 43 200 тыс.руб. (1,09%)</c:v>
                </c:pt>
                <c:pt idx="11">
                  <c:v>Денежные взыскания (штрафы) 10 200 тыс.руб. (0,26%)</c:v>
                </c:pt>
                <c:pt idx="12">
                  <c:v>
Безвозмездные поступления 2 035 668,90 тыс.руб. (51,26%)</c:v>
                </c:pt>
              </c:strCache>
            </c:strRef>
          </c:cat>
          <c:val>
            <c:numRef>
              <c:f>Лист1!$B$2:$B$14</c:f>
              <c:numCache>
                <c:formatCode>#,##0.00</c:formatCode>
                <c:ptCount val="13"/>
                <c:pt idx="0">
                  <c:v>1454000</c:v>
                </c:pt>
                <c:pt idx="1">
                  <c:v>120700</c:v>
                </c:pt>
                <c:pt idx="2">
                  <c:v>9000</c:v>
                </c:pt>
                <c:pt idx="3">
                  <c:v>106500</c:v>
                </c:pt>
                <c:pt idx="4">
                  <c:v>50000</c:v>
                </c:pt>
                <c:pt idx="5">
                  <c:v>64527</c:v>
                </c:pt>
                <c:pt idx="6">
                  <c:v>12600</c:v>
                </c:pt>
                <c:pt idx="7">
                  <c:v>55430</c:v>
                </c:pt>
                <c:pt idx="8">
                  <c:v>176</c:v>
                </c:pt>
                <c:pt idx="9">
                  <c:v>9100</c:v>
                </c:pt>
                <c:pt idx="10">
                  <c:v>43200</c:v>
                </c:pt>
                <c:pt idx="11">
                  <c:v>10200</c:v>
                </c:pt>
                <c:pt idx="12">
                  <c:v>2035668.9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0E-431F-8DD6-8CEBE7F38B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9-C1B2-4386-A168-6DD97256130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B-C1B2-4386-A168-6DD97256130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D-C1B2-4386-A168-6DD97256130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F-C1B2-4386-A168-6DD97256130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1-C1B2-4386-A168-6DD97256130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3-C1B2-4386-A168-6DD97256130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5-C1B2-4386-A168-6DD97256130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7-C1B2-4386-A168-6DD97256130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9-C1B2-4386-A168-6DD97256130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B-C1B2-4386-A168-6DD97256130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D-C1B2-4386-A168-6DD97256130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F-C1B2-4386-A168-6DD97256130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3-4247-4C1B-8984-4FD3E97BD8B1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1 454 000 тыс.руб. (36,61%)</c:v>
                </c:pt>
                <c:pt idx="1">
                  <c:v>Упрощенная система налогообложения 120 700 тыс.руб. (3,04%)</c:v>
                </c:pt>
                <c:pt idx="2">
                  <c:v>Патентная система налогообложения 9 000 тыс. руб. (0,23%)</c:v>
                </c:pt>
                <c:pt idx="3">
                  <c:v>Земельный налог 106 500 тыс.руб. (2,68%)</c:v>
                </c:pt>
                <c:pt idx="4">
                  <c:v>Налог на имущество физических лиц  50 000,00 тыс.руб. (1,26%)
</c:v>
                </c:pt>
                <c:pt idx="5">
                  <c:v>Акцизы по подакцизным товарам(продукции) 64 527 тыс.руб. (1,62%)</c:v>
                </c:pt>
                <c:pt idx="6">
                  <c:v>Государственная пошлина 12 600 тыс.руб. (0,32%)</c:v>
                </c:pt>
                <c:pt idx="7">
                  <c:v>Доходы от использования имущества 55 430,00 тыс.руб. 1,40%)</c:v>
                </c:pt>
                <c:pt idx="8">
                  <c:v>Платежи при пользовании природными ресурсами 0,18 тыс. руб.(0,0%)</c:v>
                </c:pt>
                <c:pt idx="9">
                  <c:v>Доходы от оказания платных услуг и компенсации затрат государства  9 100,0  тыс. руб.(0,23%)</c:v>
                </c:pt>
                <c:pt idx="10">
                  <c:v>Доходы от  реализации имущества 43 200 тыс.руб. (1,09%)</c:v>
                </c:pt>
                <c:pt idx="11">
                  <c:v>Денежные взыскания (штрафы) 10 200 тыс.руб. (0,26%)</c:v>
                </c:pt>
                <c:pt idx="12">
                  <c:v>
Безвозмездные поступления 2 035 668,90 тыс.руб. (51,26%)</c:v>
                </c:pt>
              </c:strCache>
            </c:strRef>
          </c:cat>
          <c:val>
            <c:numRef>
              <c:f>Лист1!$C$2:$C$14</c:f>
              <c:numCache>
                <c:formatCode>0.00</c:formatCode>
                <c:ptCount val="13"/>
                <c:pt idx="0">
                  <c:v>36.614522533405655</c:v>
                </c:pt>
                <c:pt idx="1">
                  <c:v>3.0394586449670307</c:v>
                </c:pt>
                <c:pt idx="2">
                  <c:v>0.22663734718064021</c:v>
                </c:pt>
                <c:pt idx="3">
                  <c:v>2.6818752749709089</c:v>
                </c:pt>
                <c:pt idx="4">
                  <c:v>1.2590963732257789</c:v>
                </c:pt>
                <c:pt idx="5">
                  <c:v>1.6249142335027968</c:v>
                </c:pt>
                <c:pt idx="6">
                  <c:v>0.31729228605289633</c:v>
                </c:pt>
                <c:pt idx="7">
                  <c:v>1.3958342393580985</c:v>
                </c:pt>
                <c:pt idx="8">
                  <c:v>4.4320192337547418E-3</c:v>
                </c:pt>
                <c:pt idx="9">
                  <c:v>0.22915553992709178</c:v>
                </c:pt>
                <c:pt idx="10">
                  <c:v>1.0878592664670732</c:v>
                </c:pt>
                <c:pt idx="11">
                  <c:v>0.25685566013805888</c:v>
                </c:pt>
                <c:pt idx="12">
                  <c:v>51.262066581570224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50E-431F-8DD6-8CEBE7F38B7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52000">
              <a:srgbClr val="FFFFEB"/>
            </a:gs>
            <a:gs pos="8000">
              <a:schemeClr val="tx1"/>
            </a:gs>
            <a:gs pos="89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305067635776292"/>
          <c:y val="3.7965092200716115E-3"/>
          <c:w val="0.35694932364223703"/>
          <c:h val="0.9962034770406174"/>
        </c:manualLayout>
      </c:layout>
      <c:overlay val="0"/>
      <c:spPr>
        <a:gradFill>
          <a:gsLst>
            <a:gs pos="71000">
              <a:srgbClr val="FFFFEB"/>
            </a:gs>
            <a:gs pos="43000">
              <a:schemeClr val="tx1"/>
            </a:gs>
            <a:gs pos="98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>
          <a:outerShdw blurRad="50800" dist="50800" dir="5400000" algn="ctr" rotWithShape="0">
            <a:srgbClr val="FDFECE"/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41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2141734695965056E-3"/>
          <c:w val="0.65660650111043806"/>
          <c:h val="0.996988933414465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>
              <a:outerShdw blurRad="254000" dir="6600000" sx="90000" sy="90000" algn="ctr" rotWithShape="0">
                <a:prstClr val="black">
                  <a:alpha val="20000"/>
                </a:prstClr>
              </a:outerShdw>
            </a:effectLst>
          </c:spPr>
          <c:dPt>
            <c:idx val="0"/>
            <c:bubble3D val="0"/>
            <c:explosion val="1"/>
            <c:spPr>
              <a:solidFill>
                <a:srgbClr val="CCFF33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50E-431F-8DD6-8CEBE7F38B7E}"/>
              </c:ext>
            </c:extLst>
          </c:dPt>
          <c:dPt>
            <c:idx val="1"/>
            <c:bubble3D val="0"/>
            <c:spPr>
              <a:solidFill>
                <a:srgbClr val="FF99FF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650E-431F-8DD6-8CEBE7F38B7E}"/>
              </c:ext>
            </c:extLst>
          </c:dPt>
          <c:dPt>
            <c:idx val="2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1B2-4386-A168-6DD972561304}"/>
              </c:ext>
            </c:extLst>
          </c:dPt>
          <c:dPt>
            <c:idx val="3"/>
            <c:bubble3D val="0"/>
            <c:spPr>
              <a:solidFill>
                <a:schemeClr val="tx2">
                  <a:lumMod val="75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1B2-4386-A168-6DD972561304}"/>
              </c:ext>
            </c:extLst>
          </c:dPt>
          <c:dPt>
            <c:idx val="4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650E-431F-8DD6-8CEBE7F38B7E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50E-431F-8DD6-8CEBE7F38B7E}"/>
              </c:ext>
            </c:extLst>
          </c:dPt>
          <c:dPt>
            <c:idx val="6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50E-431F-8DD6-8CEBE7F38B7E}"/>
              </c:ext>
            </c:extLst>
          </c:dPt>
          <c:dPt>
            <c:idx val="7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50E-431F-8DD6-8CEBE7F38B7E}"/>
              </c:ext>
            </c:extLst>
          </c:dPt>
          <c:dPt>
            <c:idx val="8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C1B2-4386-A168-6DD972561304}"/>
              </c:ext>
            </c:extLst>
          </c:dPt>
          <c:dPt>
            <c:idx val="9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C1B2-4386-A168-6DD972561304}"/>
              </c:ext>
            </c:extLst>
          </c:dPt>
          <c:dPt>
            <c:idx val="1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C1B2-4386-A168-6DD972561304}"/>
              </c:ext>
            </c:extLst>
          </c:dPt>
          <c:dPt>
            <c:idx val="11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50E-431F-8DD6-8CEBE7F38B7E}"/>
              </c:ext>
            </c:extLst>
          </c:dPt>
          <c:dPt>
            <c:idx val="12"/>
            <c:bubble3D val="0"/>
            <c:spPr>
              <a:solidFill>
                <a:srgbClr val="FFFF00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4247-4C1B-8984-4FD3E97BD8B1}"/>
              </c:ext>
            </c:extLst>
          </c:dPt>
          <c:dLbls>
            <c:dLbl>
              <c:idx val="0"/>
              <c:layout>
                <c:manualLayout>
                  <c:x val="-7.9674897358429947E-2"/>
                  <c:y val="-0.1726850638917789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50E-431F-8DD6-8CEBE7F38B7E}"/>
                </c:ext>
              </c:extLst>
            </c:dLbl>
            <c:dLbl>
              <c:idx val="6"/>
              <c:layout>
                <c:manualLayout>
                  <c:x val="3.4478169580236855E-2"/>
                  <c:y val="0.1663960403574312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50E-431F-8DD6-8CEBE7F38B7E}"/>
                </c:ext>
              </c:extLst>
            </c:dLbl>
            <c:dLbl>
              <c:idx val="7"/>
              <c:layout>
                <c:manualLayout>
                  <c:x val="-1.0250771026788954E-2"/>
                  <c:y val="0.1468462438593641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50E-431F-8DD6-8CEBE7F38B7E}"/>
                </c:ext>
              </c:extLst>
            </c:dLbl>
            <c:dLbl>
              <c:idx val="11"/>
              <c:layout>
                <c:manualLayout>
                  <c:x val="6.6196828089714263E-2"/>
                  <c:y val="-9.120735205105240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50E-431F-8DD6-8CEBE7F38B7E}"/>
                </c:ext>
              </c:extLst>
            </c:dLbl>
            <c:numFmt formatCode="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1 614 200 тыс.руб. (42,35%)</c:v>
                </c:pt>
                <c:pt idx="1">
                  <c:v>Упрощенная система налогообложения 162 003 тыс.руб. (4,25%)</c:v>
                </c:pt>
                <c:pt idx="2">
                  <c:v>Патентная система налогообложения 14762 тыс. руб. (0,39%)</c:v>
                </c:pt>
                <c:pt idx="3">
                  <c:v>Земельный налог 125 449 тыс.руб. (3,29%)</c:v>
                </c:pt>
                <c:pt idx="4">
                  <c:v>Налог на имущество физических лиц 64 495,00 тыс.руб. (1,69%)
</c:v>
                </c:pt>
                <c:pt idx="5">
                  <c:v>Акцизы по подакцизным товарам(продукции) 68 530 тыс.руб. (1,80%)</c:v>
                </c:pt>
                <c:pt idx="6">
                  <c:v>Государственная пошлина 13 267 тыс.руб. (0,35%)</c:v>
                </c:pt>
                <c:pt idx="7">
                  <c:v>Доходы от использования имущества 43 926,00 тыс.руб. (1,15%)</c:v>
                </c:pt>
                <c:pt idx="8">
                  <c:v>Платежи при пользовании природными ресурсами 0,18 тыс. руб.(0,0%)</c:v>
                </c:pt>
                <c:pt idx="9">
                  <c:v>Доходы от оказания платных услуг и компенсации затрат государства  9 100,0  тыс. руб.(0,24%)</c:v>
                </c:pt>
                <c:pt idx="10">
                  <c:v>Доходы от  реализации имущества 10 100 тыс.руб. (0,26%)</c:v>
                </c:pt>
                <c:pt idx="11">
                  <c:v>Денежные взыскания (штрафы) 10 122 тыс.руб. (0,27%)</c:v>
                </c:pt>
                <c:pt idx="12">
                  <c:v>
Безвозмездные поступления 1 675 880,55 тыс.руб. (43,96%)</c:v>
                </c:pt>
              </c:strCache>
            </c:strRef>
          </c:cat>
          <c:val>
            <c:numRef>
              <c:f>Лист1!$B$2:$B$14</c:f>
              <c:numCache>
                <c:formatCode>#,##0.00</c:formatCode>
                <c:ptCount val="13"/>
                <c:pt idx="0">
                  <c:v>1614200</c:v>
                </c:pt>
                <c:pt idx="1">
                  <c:v>162003</c:v>
                </c:pt>
                <c:pt idx="2">
                  <c:v>14762</c:v>
                </c:pt>
                <c:pt idx="3">
                  <c:v>125449</c:v>
                </c:pt>
                <c:pt idx="4">
                  <c:v>64495</c:v>
                </c:pt>
                <c:pt idx="5">
                  <c:v>68530</c:v>
                </c:pt>
                <c:pt idx="6">
                  <c:v>13267</c:v>
                </c:pt>
                <c:pt idx="7">
                  <c:v>43926</c:v>
                </c:pt>
                <c:pt idx="8">
                  <c:v>176</c:v>
                </c:pt>
                <c:pt idx="9">
                  <c:v>9100</c:v>
                </c:pt>
                <c:pt idx="10">
                  <c:v>10100</c:v>
                </c:pt>
                <c:pt idx="11">
                  <c:v>10122</c:v>
                </c:pt>
                <c:pt idx="12">
                  <c:v>1675880.55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0E-431F-8DD6-8CEBE7F38B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9-C1B2-4386-A168-6DD97256130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B-C1B2-4386-A168-6DD97256130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D-C1B2-4386-A168-6DD97256130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F-C1B2-4386-A168-6DD97256130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1-C1B2-4386-A168-6DD97256130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3-C1B2-4386-A168-6DD97256130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5-C1B2-4386-A168-6DD97256130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7-C1B2-4386-A168-6DD97256130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9-C1B2-4386-A168-6DD97256130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B-C1B2-4386-A168-6DD97256130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D-C1B2-4386-A168-6DD97256130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F-C1B2-4386-A168-6DD97256130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3-4247-4C1B-8984-4FD3E97BD8B1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1 614 200 тыс.руб. (42,35%)</c:v>
                </c:pt>
                <c:pt idx="1">
                  <c:v>Упрощенная система налогообложения 162 003 тыс.руб. (4,25%)</c:v>
                </c:pt>
                <c:pt idx="2">
                  <c:v>Патентная система налогообложения 14762 тыс. руб. (0,39%)</c:v>
                </c:pt>
                <c:pt idx="3">
                  <c:v>Земельный налог 125 449 тыс.руб. (3,29%)</c:v>
                </c:pt>
                <c:pt idx="4">
                  <c:v>Налог на имущество физических лиц 64 495,00 тыс.руб. (1,69%)
</c:v>
                </c:pt>
                <c:pt idx="5">
                  <c:v>Акцизы по подакцизным товарам(продукции) 68 530 тыс.руб. (1,80%)</c:v>
                </c:pt>
                <c:pt idx="6">
                  <c:v>Государственная пошлина 13 267 тыс.руб. (0,35%)</c:v>
                </c:pt>
                <c:pt idx="7">
                  <c:v>Доходы от использования имущества 43 926,00 тыс.руб. (1,15%)</c:v>
                </c:pt>
                <c:pt idx="8">
                  <c:v>Платежи при пользовании природными ресурсами 0,18 тыс. руб.(0,0%)</c:v>
                </c:pt>
                <c:pt idx="9">
                  <c:v>Доходы от оказания платных услуг и компенсации затрат государства  9 100,0  тыс. руб.(0,24%)</c:v>
                </c:pt>
                <c:pt idx="10">
                  <c:v>Доходы от  реализации имущества 10 100 тыс.руб. (0,26%)</c:v>
                </c:pt>
                <c:pt idx="11">
                  <c:v>Денежные взыскания (штрафы) 10 122 тыс.руб. (0,27%)</c:v>
                </c:pt>
                <c:pt idx="12">
                  <c:v>
Безвозмездные поступления 1 675 880,55 тыс.руб. (43,96%)</c:v>
                </c:pt>
              </c:strCache>
            </c:strRef>
          </c:cat>
          <c:val>
            <c:numRef>
              <c:f>Лист1!$C$2:$C$14</c:f>
              <c:numCache>
                <c:formatCode>0.00</c:formatCode>
                <c:ptCount val="13"/>
                <c:pt idx="0">
                  <c:v>42.345108410048866</c:v>
                </c:pt>
                <c:pt idx="1">
                  <c:v>4.2498046077023579</c:v>
                </c:pt>
                <c:pt idx="2">
                  <c:v>0.38724971524541035</c:v>
                </c:pt>
                <c:pt idx="3">
                  <c:v>3.2908880590584935</c:v>
                </c:pt>
                <c:pt idx="4">
                  <c:v>1.691889336455273</c:v>
                </c:pt>
                <c:pt idx="5">
                  <c:v>1.7977389910424042</c:v>
                </c:pt>
                <c:pt idx="6">
                  <c:v>0.34803156565240878</c:v>
                </c:pt>
                <c:pt idx="7">
                  <c:v>1.1523053103827323</c:v>
                </c:pt>
                <c:pt idx="8">
                  <c:v>4.6169861728215843E-3</c:v>
                </c:pt>
                <c:pt idx="9">
                  <c:v>0.23871917143566146</c:v>
                </c:pt>
                <c:pt idx="10">
                  <c:v>0.26495204741760225</c:v>
                </c:pt>
                <c:pt idx="11">
                  <c:v>0.26552917068920495</c:v>
                </c:pt>
                <c:pt idx="12">
                  <c:v>43.963166628696769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50E-431F-8DD6-8CEBE7F38B7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52000">
              <a:srgbClr val="FFFFEB"/>
            </a:gs>
            <a:gs pos="8000">
              <a:schemeClr val="tx1"/>
            </a:gs>
            <a:gs pos="89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669741568199778"/>
          <c:y val="3.7964790639143423E-3"/>
          <c:w val="0.36203193628750668"/>
          <c:h val="0.99620352093608566"/>
        </c:manualLayout>
      </c:layout>
      <c:overlay val="0"/>
      <c:spPr>
        <a:gradFill>
          <a:gsLst>
            <a:gs pos="71000">
              <a:srgbClr val="FFFFEB"/>
            </a:gs>
            <a:gs pos="43000">
              <a:schemeClr val="tx1"/>
            </a:gs>
            <a:gs pos="98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51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2141734695965056E-3"/>
          <c:w val="0.65660650111043806"/>
          <c:h val="0.996988933414465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>
              <a:outerShdw blurRad="254000" dir="6600000" sx="90000" sy="90000" algn="ctr" rotWithShape="0">
                <a:prstClr val="black">
                  <a:alpha val="20000"/>
                </a:prstClr>
              </a:outerShdw>
            </a:effectLst>
          </c:spPr>
          <c:dPt>
            <c:idx val="0"/>
            <c:bubble3D val="0"/>
            <c:explosion val="1"/>
            <c:spPr>
              <a:solidFill>
                <a:srgbClr val="FFFF00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50E-431F-8DD6-8CEBE7F38B7E}"/>
              </c:ext>
            </c:extLst>
          </c:dPt>
          <c:dPt>
            <c:idx val="1"/>
            <c:bubble3D val="0"/>
            <c:spPr>
              <a:solidFill>
                <a:srgbClr val="FF7C80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650E-431F-8DD6-8CEBE7F38B7E}"/>
              </c:ext>
            </c:extLst>
          </c:dPt>
          <c:dPt>
            <c:idx val="2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1B2-4386-A168-6DD972561304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1B2-4386-A168-6DD972561304}"/>
              </c:ext>
            </c:extLst>
          </c:dPt>
          <c:dPt>
            <c:idx val="4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650E-431F-8DD6-8CEBE7F38B7E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50E-431F-8DD6-8CEBE7F38B7E}"/>
              </c:ext>
            </c:extLst>
          </c:dPt>
          <c:dPt>
            <c:idx val="6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50E-431F-8DD6-8CEBE7F38B7E}"/>
              </c:ext>
            </c:extLst>
          </c:dPt>
          <c:dPt>
            <c:idx val="7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50E-431F-8DD6-8CEBE7F38B7E}"/>
              </c:ext>
            </c:extLst>
          </c:dPt>
          <c:dPt>
            <c:idx val="8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C1B2-4386-A168-6DD972561304}"/>
              </c:ext>
            </c:extLst>
          </c:dPt>
          <c:dPt>
            <c:idx val="9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C1B2-4386-A168-6DD972561304}"/>
              </c:ext>
            </c:extLst>
          </c:dPt>
          <c:dPt>
            <c:idx val="1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C1B2-4386-A168-6DD972561304}"/>
              </c:ext>
            </c:extLst>
          </c:dPt>
          <c:dPt>
            <c:idx val="11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50E-431F-8DD6-8CEBE7F38B7E}"/>
              </c:ext>
            </c:extLst>
          </c:dPt>
          <c:dPt>
            <c:idx val="12"/>
            <c:bubble3D val="0"/>
            <c:spPr>
              <a:solidFill>
                <a:schemeClr val="tx2">
                  <a:lumMod val="75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4247-4C1B-8984-4FD3E97BD8B1}"/>
              </c:ext>
            </c:extLst>
          </c:dPt>
          <c:dLbls>
            <c:dLbl>
              <c:idx val="0"/>
              <c:layout>
                <c:manualLayout>
                  <c:x val="-7.9674897358429947E-2"/>
                  <c:y val="-0.1726850638917789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50E-431F-8DD6-8CEBE7F38B7E}"/>
                </c:ext>
              </c:extLst>
            </c:dLbl>
            <c:dLbl>
              <c:idx val="6"/>
              <c:layout>
                <c:manualLayout>
                  <c:x val="3.4478169580236855E-2"/>
                  <c:y val="0.1663960403574312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50E-431F-8DD6-8CEBE7F38B7E}"/>
                </c:ext>
              </c:extLst>
            </c:dLbl>
            <c:dLbl>
              <c:idx val="7"/>
              <c:layout>
                <c:manualLayout>
                  <c:x val="-1.0250771026788954E-2"/>
                  <c:y val="0.1468462438593641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50E-431F-8DD6-8CEBE7F38B7E}"/>
                </c:ext>
              </c:extLst>
            </c:dLbl>
            <c:dLbl>
              <c:idx val="11"/>
              <c:layout>
                <c:manualLayout>
                  <c:x val="6.6196828089714263E-2"/>
                  <c:y val="-9.120735205105240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50E-431F-8DD6-8CEBE7F38B7E}"/>
                </c:ext>
              </c:extLst>
            </c:dLbl>
            <c:numFmt formatCode="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1 812 000 тыс.руб. (38,68%)</c:v>
                </c:pt>
                <c:pt idx="1">
                  <c:v>Упрощенная система налогообложения 191 999 тыс.руб. (4,10%)</c:v>
                </c:pt>
                <c:pt idx="2">
                  <c:v>Патентная система налогообложения 16 078 тыс. руб. (0,34%)</c:v>
                </c:pt>
                <c:pt idx="3">
                  <c:v>Земельный налог 127 232 тыс.руб. (2,72%)</c:v>
                </c:pt>
                <c:pt idx="4">
                  <c:v>Налог на имущество физических лиц 74 583,00 тыс.руб. (1,59%)
</c:v>
                </c:pt>
                <c:pt idx="5">
                  <c:v>Акцизы по подакцизным товарам(продукции) 71 418 тыс.руб. (1,52%)</c:v>
                </c:pt>
                <c:pt idx="6">
                  <c:v>Государственная пошлина 13 824 тыс.руб. (0,30%)</c:v>
                </c:pt>
                <c:pt idx="7">
                  <c:v>Доходы от использования имущества 44 010,00 тыс.руб. (0,94%)</c:v>
                </c:pt>
                <c:pt idx="8">
                  <c:v>Платежи при пользовании природными ресурсами 0,18 тыс. руб.(0,0%)</c:v>
                </c:pt>
                <c:pt idx="9">
                  <c:v>Доходы от оказания платных услуг и компенсации затрат государства  9 100,0  тыс. руб.(0,19%)</c:v>
                </c:pt>
                <c:pt idx="10">
                  <c:v>Доходы от  реализации имущества 10 100 тыс.руб. (0,22%)</c:v>
                </c:pt>
                <c:pt idx="11">
                  <c:v>Денежные взыскания (штрафы) 10 120 тыс.руб. (0,22%)</c:v>
                </c:pt>
                <c:pt idx="12">
                  <c:v>
Безвозмездные поступления 2 303 842,78 тыс.руб.(49,18%)</c:v>
                </c:pt>
              </c:strCache>
            </c:strRef>
          </c:cat>
          <c:val>
            <c:numRef>
              <c:f>Лист1!$B$2:$B$14</c:f>
              <c:numCache>
                <c:formatCode>#,##0.00</c:formatCode>
                <c:ptCount val="13"/>
                <c:pt idx="0">
                  <c:v>1812200</c:v>
                </c:pt>
                <c:pt idx="1">
                  <c:v>191999</c:v>
                </c:pt>
                <c:pt idx="2">
                  <c:v>16078</c:v>
                </c:pt>
                <c:pt idx="3">
                  <c:v>127232</c:v>
                </c:pt>
                <c:pt idx="4">
                  <c:v>74583</c:v>
                </c:pt>
                <c:pt idx="5">
                  <c:v>71418</c:v>
                </c:pt>
                <c:pt idx="6">
                  <c:v>13824</c:v>
                </c:pt>
                <c:pt idx="7">
                  <c:v>44010</c:v>
                </c:pt>
                <c:pt idx="8">
                  <c:v>176</c:v>
                </c:pt>
                <c:pt idx="9">
                  <c:v>9100</c:v>
                </c:pt>
                <c:pt idx="10">
                  <c:v>10100</c:v>
                </c:pt>
                <c:pt idx="11">
                  <c:v>10120</c:v>
                </c:pt>
                <c:pt idx="12">
                  <c:v>2303842.7799999998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0E-431F-8DD6-8CEBE7F38B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9-C1B2-4386-A168-6DD97256130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B-C1B2-4386-A168-6DD97256130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D-C1B2-4386-A168-6DD97256130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F-C1B2-4386-A168-6DD97256130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1-C1B2-4386-A168-6DD97256130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3-C1B2-4386-A168-6DD97256130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5-C1B2-4386-A168-6DD97256130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7-C1B2-4386-A168-6DD97256130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9-C1B2-4386-A168-6DD97256130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B-C1B2-4386-A168-6DD97256130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D-C1B2-4386-A168-6DD97256130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F-C1B2-4386-A168-6DD97256130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3-4247-4C1B-8984-4FD3E97BD8B1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1 812 000 тыс.руб. (38,68%)</c:v>
                </c:pt>
                <c:pt idx="1">
                  <c:v>Упрощенная система налогообложения 191 999 тыс.руб. (4,10%)</c:v>
                </c:pt>
                <c:pt idx="2">
                  <c:v>Патентная система налогообложения 16 078 тыс. руб. (0,34%)</c:v>
                </c:pt>
                <c:pt idx="3">
                  <c:v>Земельный налог 127 232 тыс.руб. (2,72%)</c:v>
                </c:pt>
                <c:pt idx="4">
                  <c:v>Налог на имущество физических лиц 74 583,00 тыс.руб. (1,59%)
</c:v>
                </c:pt>
                <c:pt idx="5">
                  <c:v>Акцизы по подакцизным товарам(продукции) 71 418 тыс.руб. (1,52%)</c:v>
                </c:pt>
                <c:pt idx="6">
                  <c:v>Государственная пошлина 13 824 тыс.руб. (0,30%)</c:v>
                </c:pt>
                <c:pt idx="7">
                  <c:v>Доходы от использования имущества 44 010,00 тыс.руб. (0,94%)</c:v>
                </c:pt>
                <c:pt idx="8">
                  <c:v>Платежи при пользовании природными ресурсами 0,18 тыс. руб.(0,0%)</c:v>
                </c:pt>
                <c:pt idx="9">
                  <c:v>Доходы от оказания платных услуг и компенсации затрат государства  9 100,0  тыс. руб.(0,19%)</c:v>
                </c:pt>
                <c:pt idx="10">
                  <c:v>Доходы от  реализации имущества 10 100 тыс.руб. (0,22%)</c:v>
                </c:pt>
                <c:pt idx="11">
                  <c:v>Денежные взыскания (штрафы) 10 120 тыс.руб. (0,22%)</c:v>
                </c:pt>
                <c:pt idx="12">
                  <c:v>
Безвозмездные поступления 2 303 842,78 тыс.руб.(49,18%)</c:v>
                </c:pt>
              </c:strCache>
            </c:strRef>
          </c:cat>
          <c:val>
            <c:numRef>
              <c:f>Лист1!$C$2:$C$14</c:f>
              <c:numCache>
                <c:formatCode>0.00</c:formatCode>
                <c:ptCount val="13"/>
                <c:pt idx="0">
                  <c:v>38.683515727824805</c:v>
                </c:pt>
                <c:pt idx="1">
                  <c:v>4.098441858639573</c:v>
                </c:pt>
                <c:pt idx="2">
                  <c:v>0.34320360107712572</c:v>
                </c:pt>
                <c:pt idx="3">
                  <c:v>2.7159149503821904</c:v>
                </c:pt>
                <c:pt idx="4">
                  <c:v>1.5920608396028899</c:v>
                </c:pt>
                <c:pt idx="5">
                  <c:v>1.5245002352112305</c:v>
                </c:pt>
                <c:pt idx="6">
                  <c:v>0.2950893507457511</c:v>
                </c:pt>
                <c:pt idx="7">
                  <c:v>0.93944461272573099</c:v>
                </c:pt>
                <c:pt idx="8">
                  <c:v>3.7569246044019231E-3</c:v>
                </c:pt>
                <c:pt idx="9">
                  <c:v>0.19425007897759944</c:v>
                </c:pt>
                <c:pt idx="10">
                  <c:v>0.21559624150261036</c:v>
                </c:pt>
                <c:pt idx="11">
                  <c:v>0.21602316475311059</c:v>
                </c:pt>
                <c:pt idx="12">
                  <c:v>49.178202413952995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50E-431F-8DD6-8CEBE7F38B7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52000">
              <a:srgbClr val="FFFFEB"/>
            </a:gs>
            <a:gs pos="8000">
              <a:schemeClr val="tx1"/>
            </a:gs>
            <a:gs pos="89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535836866545525"/>
          <c:y val="3.7965092200716115E-3"/>
          <c:w val="0.36464163133454475"/>
          <c:h val="0.99620347293863931"/>
        </c:manualLayout>
      </c:layout>
      <c:overlay val="0"/>
      <c:spPr>
        <a:gradFill>
          <a:gsLst>
            <a:gs pos="71000">
              <a:srgbClr val="FFFFEB"/>
            </a:gs>
            <a:gs pos="43000">
              <a:schemeClr val="tx1"/>
            </a:gs>
            <a:gs pos="98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4"/>
      <c:depthPercent val="7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5638992759571562E-3"/>
          <c:y val="0.26410244544911038"/>
          <c:w val="0.66695492524452882"/>
          <c:h val="0.599260382988474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h="0"/>
              </a:sp3d>
            </c:spPr>
            <c:extLst>
              <c:ext xmlns:c16="http://schemas.microsoft.com/office/drawing/2014/chart" uri="{C3380CC4-5D6E-409C-BE32-E72D297353CC}">
                <c16:uniqueId val="{00000006-57BD-43B5-913A-030EBD3D71FF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4ABE-4655-92D7-33C38AE2F0B9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57BD-43B5-913A-030EBD3D71FF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76200" sx="79000" sy="79000" algn="ctr" rotWithShape="0">
                  <a:prstClr val="black">
                    <a:alpha val="31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4ABE-4655-92D7-33C38AE2F0B9}"/>
              </c:ext>
            </c:extLst>
          </c:dPt>
          <c:dPt>
            <c:idx val="4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4ABE-4655-92D7-33C38AE2F0B9}"/>
              </c:ext>
            </c:extLst>
          </c:dPt>
          <c:dPt>
            <c:idx val="5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4ABE-4655-92D7-33C38AE2F0B9}"/>
              </c:ext>
            </c:extLst>
          </c:dPt>
          <c:dPt>
            <c:idx val="6"/>
            <c:bubble3D val="0"/>
            <c:spPr>
              <a:solidFill>
                <a:srgbClr val="FF99FF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2-57BD-43B5-913A-030EBD3D71FF}"/>
              </c:ext>
            </c:extLst>
          </c:dPt>
          <c:dPt>
            <c:idx val="7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57BD-43B5-913A-030EBD3D71FF}"/>
              </c:ext>
            </c:extLst>
          </c:dPt>
          <c:dPt>
            <c:idx val="8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4-57BD-43B5-913A-030EBD3D71FF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57BD-43B5-913A-030EBD3D71FF}"/>
              </c:ext>
            </c:extLst>
          </c:dPt>
          <c:dPt>
            <c:idx val="1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57BD-43B5-913A-030EBD3D71FF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7-4ABE-4655-92D7-33C38AE2F0B9}"/>
              </c:ext>
            </c:extLst>
          </c:dPt>
          <c:dLbls>
            <c:dLbl>
              <c:idx val="1"/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ABE-4655-92D7-33C38AE2F0B9}"/>
                </c:ext>
              </c:extLst>
            </c:dLbl>
            <c:dLbl>
              <c:idx val="2"/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BD-43B5-913A-030EBD3D71FF}"/>
                </c:ext>
              </c:extLst>
            </c:dLbl>
            <c:dLbl>
              <c:idx val="3"/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ABE-4655-92D7-33C38AE2F0B9}"/>
                </c:ext>
              </c:extLst>
            </c:dLbl>
            <c:dLbl>
              <c:idx val="4"/>
              <c:layout>
                <c:manualLayout>
                  <c:x val="-7.0096540107080748E-3"/>
                  <c:y val="-4.4746079433414895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ABE-4655-92D7-33C38AE2F0B9}"/>
                </c:ext>
              </c:extLst>
            </c:dLbl>
            <c:dLbl>
              <c:idx val="5"/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ABE-4655-92D7-33C38AE2F0B9}"/>
                </c:ext>
              </c:extLst>
            </c:dLbl>
            <c:dLbl>
              <c:idx val="6"/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BD-43B5-913A-030EBD3D71FF}"/>
                </c:ext>
              </c:extLst>
            </c:dLbl>
            <c:dLbl>
              <c:idx val="7"/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BD-43B5-913A-030EBD3D71FF}"/>
                </c:ext>
              </c:extLst>
            </c:dLbl>
            <c:dLbl>
              <c:idx val="8"/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7BD-43B5-913A-030EBD3D71FF}"/>
                </c:ext>
              </c:extLst>
            </c:dLbl>
            <c:dLbl>
              <c:idx val="9"/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7BD-43B5-913A-030EBD3D71FF}"/>
                </c:ext>
              </c:extLst>
            </c:dLbl>
            <c:dLbl>
              <c:idx val="10"/>
              <c:layout>
                <c:manualLayout>
                  <c:x val="2.8846076602099417E-2"/>
                  <c:y val="3.4140159610163014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7BD-43B5-913A-030EBD3D71FF}"/>
                </c:ext>
              </c:extLst>
            </c:dLbl>
            <c:dLbl>
              <c:idx val="11"/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4ABE-4655-92D7-33C38AE2F0B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Общегосударственные вопросы  370 337,61 тыс. руб. (9,27%)
</c:v>
                </c:pt>
                <c:pt idx="1">
                  <c:v>Национальная оборона 3 541,60 тыс.руб. (0,09%)</c:v>
                </c:pt>
                <c:pt idx="2">
                  <c:v>Национальная безопасность и правоохранительная деятельность 33 514,60 тыс. руб. (0,84%)</c:v>
                </c:pt>
                <c:pt idx="3">
                  <c:v>Национальная экономика 546 981,73 тыс. руб. (13,68%)
</c:v>
                </c:pt>
                <c:pt idx="4">
                  <c:v>Жилищно-коммунальное хозяйство 957 197,41 тыс. руб. (23,95%)
</c:v>
                </c:pt>
                <c:pt idx="5">
                  <c:v>Охрана окружающей среды 15 536,64 тыс. руб. (0,39%)
</c:v>
                </c:pt>
                <c:pt idx="6">
                  <c:v>Образование 1581 432,87 тыс. руб. (39,56%)
</c:v>
                </c:pt>
                <c:pt idx="7">
                  <c:v>Культура и кинематография 309 543,24 тыс. руб. (7,74%)
</c:v>
                </c:pt>
                <c:pt idx="8">
                  <c:v>
Социальная политика 60 100,90 тыс. руб. (1,50%)
</c:v>
                </c:pt>
                <c:pt idx="9">
                  <c:v>Физическая культура и спорт 108 290,00 тыс. руб. (2,71%)
</c:v>
                </c:pt>
                <c:pt idx="10">
                  <c:v>Средства массовой информации 10 200,0 тыс. руб. (0,26%)
</c:v>
                </c:pt>
                <c:pt idx="11">
                  <c:v>Обслуживание муниципального долга 300 тыс. руб. (0,01%)
</c:v>
                </c:pt>
              </c:strCache>
            </c:strRef>
          </c:cat>
          <c:val>
            <c:numRef>
              <c:f>Лист1!$B$2:$B$13</c:f>
              <c:numCache>
                <c:formatCode>#,##0.00</c:formatCode>
                <c:ptCount val="12"/>
                <c:pt idx="0">
                  <c:v>370337.61</c:v>
                </c:pt>
                <c:pt idx="1">
                  <c:v>3541.6</c:v>
                </c:pt>
                <c:pt idx="2">
                  <c:v>33514</c:v>
                </c:pt>
                <c:pt idx="3">
                  <c:v>546981.73</c:v>
                </c:pt>
                <c:pt idx="4">
                  <c:v>957197.41</c:v>
                </c:pt>
                <c:pt idx="5">
                  <c:v>15536.64</c:v>
                </c:pt>
                <c:pt idx="6">
                  <c:v>1581432.87</c:v>
                </c:pt>
                <c:pt idx="7">
                  <c:v>309543.24</c:v>
                </c:pt>
                <c:pt idx="8">
                  <c:v>60100.9</c:v>
                </c:pt>
                <c:pt idx="9">
                  <c:v>108290</c:v>
                </c:pt>
                <c:pt idx="10">
                  <c:v>10200</c:v>
                </c:pt>
                <c:pt idx="11">
                  <c:v>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BD-43B5-913A-030EBD3D71F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9-467D-42D8-95C8-004C7088D94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B-467D-42D8-95C8-004C7088D94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D-467D-42D8-95C8-004C7088D94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F-467D-42D8-95C8-004C7088D94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1-467D-42D8-95C8-004C7088D94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3-467D-42D8-95C8-004C7088D94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5-467D-42D8-95C8-004C7088D94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7-467D-42D8-95C8-004C7088D944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9-467D-42D8-95C8-004C7088D944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B-467D-42D8-95C8-004C7088D944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D-467D-42D8-95C8-004C7088D944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F-467D-42D8-95C8-004C7088D944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Общегосударственные вопросы  370 337,61 тыс. руб. (9,27%)
</c:v>
                </c:pt>
                <c:pt idx="1">
                  <c:v>Национальная оборона 3 541,60 тыс.руб. (0,09%)</c:v>
                </c:pt>
                <c:pt idx="2">
                  <c:v>Национальная безопасность и правоохранительная деятельность 33 514,60 тыс. руб. (0,84%)</c:v>
                </c:pt>
                <c:pt idx="3">
                  <c:v>Национальная экономика 546 981,73 тыс. руб. (13,68%)
</c:v>
                </c:pt>
                <c:pt idx="4">
                  <c:v>Жилищно-коммунальное хозяйство 957 197,41 тыс. руб. (23,95%)
</c:v>
                </c:pt>
                <c:pt idx="5">
                  <c:v>Охрана окружающей среды 15 536,64 тыс. руб. (0,39%)
</c:v>
                </c:pt>
                <c:pt idx="6">
                  <c:v>Образование 1581 432,87 тыс. руб. (39,56%)
</c:v>
                </c:pt>
                <c:pt idx="7">
                  <c:v>Культура и кинематография 309 543,24 тыс. руб. (7,74%)
</c:v>
                </c:pt>
                <c:pt idx="8">
                  <c:v>
Социальная политика 60 100,90 тыс. руб. (1,50%)
</c:v>
                </c:pt>
                <c:pt idx="9">
                  <c:v>Физическая культура и спорт 108 290,00 тыс. руб. (2,71%)
</c:v>
                </c:pt>
                <c:pt idx="10">
                  <c:v>Средства массовой информации 10 200,0 тыс. руб. (0,26%)
</c:v>
                </c:pt>
                <c:pt idx="11">
                  <c:v>Обслуживание муниципального долга 300 тыс. руб. (0,01%)
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9.2654449263643297</c:v>
                </c:pt>
                <c:pt idx="1">
                  <c:v>8.8606986882082836E-2</c:v>
                </c:pt>
                <c:pt idx="2">
                  <c:v>0.83848389382373056</c:v>
                </c:pt>
                <c:pt idx="3">
                  <c:v>13.684889026103733</c:v>
                </c:pt>
                <c:pt idx="4">
                  <c:v>23.948039968215969</c:v>
                </c:pt>
                <c:pt idx="5">
                  <c:v>0.38870986465768115</c:v>
                </c:pt>
                <c:pt idx="6">
                  <c:v>39.565733444484032</c:v>
                </c:pt>
                <c:pt idx="7">
                  <c:v>7.7444357934598544</c:v>
                </c:pt>
                <c:pt idx="8">
                  <c:v>1.5036592664054023</c:v>
                </c:pt>
                <c:pt idx="9">
                  <c:v>2.7092982294614725</c:v>
                </c:pt>
                <c:pt idx="10">
                  <c:v>0.25519292585194403</c:v>
                </c:pt>
                <c:pt idx="11">
                  <c:v>7.5056742897630603E-3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8A-4D0D-B7B1-ABAF486821E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8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9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0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1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7231280358232126"/>
          <c:y val="5.5402781995549516E-3"/>
          <c:w val="0.32768726024631534"/>
          <c:h val="0.99445971709449776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999782-DE86-480E-B0B9-8B77928DA6F2}" type="doc">
      <dgm:prSet loTypeId="urn:microsoft.com/office/officeart/2005/8/layout/radial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3F6DB0E-B3D7-46FD-A6A5-A7F2FD260BE5}">
      <dgm:prSet phldrT="[Текст]" custT="1"/>
      <dgm:spPr>
        <a:gradFill rotWithShape="0">
          <a:gsLst>
            <a:gs pos="0">
              <a:srgbClr val="FDFFE7"/>
            </a:gs>
            <a:gs pos="97000">
              <a:schemeClr val="accent6">
                <a:lumMod val="60000"/>
                <a:lumOff val="40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2000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контроль</a:t>
          </a:r>
          <a:endParaRPr lang="ru-RU" sz="2000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5BB2C9-1E21-420E-A4B2-44512F50B36E}" type="parTrans" cxnId="{C611935C-BA34-4788-BA0B-CDD734134010}">
      <dgm:prSet/>
      <dgm:spPr/>
      <dgm:t>
        <a:bodyPr/>
        <a:lstStyle/>
        <a:p>
          <a:endParaRPr lang="ru-RU"/>
        </a:p>
      </dgm:t>
    </dgm:pt>
    <dgm:pt modelId="{6E250A18-4B3D-4F3C-BEDB-4CA52EB4FA09}" type="sibTrans" cxnId="{C611935C-BA34-4788-BA0B-CDD734134010}">
      <dgm:prSet/>
      <dgm:spPr/>
      <dgm:t>
        <a:bodyPr/>
        <a:lstStyle/>
        <a:p>
          <a:endParaRPr lang="ru-RU"/>
        </a:p>
      </dgm:t>
    </dgm:pt>
    <dgm:pt modelId="{0E66F4CE-FBA4-470A-8111-3C9BAFDD8672}">
      <dgm:prSet phldrT="[Текст]" custT="1"/>
      <dgm:spPr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78000">
              <a:schemeClr val="accent3">
                <a:shade val="94000"/>
                <a:lumMod val="94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ADACB4-344D-449E-B432-B7057679EB9F}" type="parTrans" cxnId="{71DC9565-4364-4B30-BB8A-18606AEA772F}">
      <dgm:prSet/>
      <dgm:spPr/>
      <dgm:t>
        <a:bodyPr/>
        <a:lstStyle/>
        <a:p>
          <a:endParaRPr lang="ru-RU"/>
        </a:p>
      </dgm:t>
    </dgm:pt>
    <dgm:pt modelId="{598F9C8B-7409-4775-813A-4BC419267773}" type="sibTrans" cxnId="{71DC9565-4364-4B30-BB8A-18606AEA772F}">
      <dgm:prSet/>
      <dgm:spPr/>
      <dgm:t>
        <a:bodyPr/>
        <a:lstStyle/>
        <a:p>
          <a:endParaRPr lang="ru-RU"/>
        </a:p>
      </dgm:t>
    </dgm:pt>
    <dgm:pt modelId="{56ACFDFE-51C8-448E-8DB5-D22428BA42CF}">
      <dgm:prSet custT="1"/>
      <dgm:spPr>
        <a:gradFill rotWithShape="0">
          <a:gsLst>
            <a:gs pos="0">
              <a:schemeClr val="accent3">
                <a:lumMod val="20000"/>
                <a:lumOff val="80000"/>
              </a:schemeClr>
            </a:gs>
            <a:gs pos="78000">
              <a:schemeClr val="accent3">
                <a:shade val="94000"/>
                <a:lumMod val="94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и утверждение проекта бюджета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01F35C-301C-46B5-8245-CCBDFA7D7E8D}" type="parTrans" cxnId="{C5CA7F69-C6CB-41A5-8AE3-D5EE4955922C}">
      <dgm:prSet/>
      <dgm:spPr/>
      <dgm:t>
        <a:bodyPr/>
        <a:lstStyle/>
        <a:p>
          <a:endParaRPr lang="ru-RU"/>
        </a:p>
      </dgm:t>
    </dgm:pt>
    <dgm:pt modelId="{24FCA52C-15B6-4366-9EC8-34C0C7A5D3BC}" type="sibTrans" cxnId="{C5CA7F69-C6CB-41A5-8AE3-D5EE4955922C}">
      <dgm:prSet/>
      <dgm:spPr/>
      <dgm:t>
        <a:bodyPr/>
        <a:lstStyle/>
        <a:p>
          <a:endParaRPr lang="ru-RU"/>
        </a:p>
      </dgm:t>
    </dgm:pt>
    <dgm:pt modelId="{6C9A7D58-34BA-4937-A80D-2CAF7629F584}">
      <dgm:prSet custT="1"/>
      <dgm:spPr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97000">
              <a:srgbClr val="FDFFE7"/>
            </a:gs>
          </a:gsLst>
          <a:lin ang="5400000" scaled="0"/>
        </a:gradFill>
      </dgm:spPr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E7B6A4-8C85-4364-874F-823FA42C0DBC}" type="parTrans" cxnId="{E7CB6747-1EA4-4E92-9917-6C20B8D50823}">
      <dgm:prSet/>
      <dgm:spPr/>
      <dgm:t>
        <a:bodyPr/>
        <a:lstStyle/>
        <a:p>
          <a:endParaRPr lang="ru-RU"/>
        </a:p>
      </dgm:t>
    </dgm:pt>
    <dgm:pt modelId="{5F2E717A-139B-4822-84D4-3E59321B6400}" type="sibTrans" cxnId="{E7CB6747-1EA4-4E92-9917-6C20B8D50823}">
      <dgm:prSet/>
      <dgm:spPr/>
      <dgm:t>
        <a:bodyPr/>
        <a:lstStyle/>
        <a:p>
          <a:endParaRPr lang="ru-RU"/>
        </a:p>
      </dgm:t>
    </dgm:pt>
    <dgm:pt modelId="{7580F4DD-9578-4EC7-9706-2791BD495C10}">
      <dgm:prSet custT="1"/>
      <dgm:spPr>
        <a:gradFill rotWithShape="0">
          <a:gsLst>
            <a:gs pos="64000">
              <a:schemeClr val="accent1">
                <a:lumMod val="60000"/>
                <a:lumOff val="40000"/>
              </a:schemeClr>
            </a:gs>
            <a:gs pos="97000">
              <a:schemeClr val="accent6">
                <a:lumMod val="40000"/>
                <a:lumOff val="60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Подготовка, рассмотрение и утверждение отчета об исполнении бюджета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24460F-8EE6-49C9-8637-E3596BA4D219}" type="parTrans" cxnId="{87A1E082-46AC-47BE-9BF8-6C42683BA1EF}">
      <dgm:prSet/>
      <dgm:spPr/>
      <dgm:t>
        <a:bodyPr/>
        <a:lstStyle/>
        <a:p>
          <a:endParaRPr lang="ru-RU"/>
        </a:p>
      </dgm:t>
    </dgm:pt>
    <dgm:pt modelId="{642D124E-C13C-4433-BA4A-42EB91D63297}" type="sibTrans" cxnId="{87A1E082-46AC-47BE-9BF8-6C42683BA1EF}">
      <dgm:prSet/>
      <dgm:spPr/>
      <dgm:t>
        <a:bodyPr/>
        <a:lstStyle/>
        <a:p>
          <a:endParaRPr lang="ru-RU"/>
        </a:p>
      </dgm:t>
    </dgm:pt>
    <dgm:pt modelId="{BB2F3E02-B8C0-4A9D-AB14-8A7A0487887B}" type="pres">
      <dgm:prSet presAssocID="{3D999782-DE86-480E-B0B9-8B77928DA6F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8951F6-B003-4CCA-B7AB-F3E391227FF5}" type="pres">
      <dgm:prSet presAssocID="{83F6DB0E-B3D7-46FD-A6A5-A7F2FD260BE5}" presName="centerShape" presStyleLbl="node0" presStyleIdx="0" presStyleCnt="1" custScaleX="150744" custLinFactNeighborX="1550" custLinFactNeighborY="1033"/>
      <dgm:spPr/>
      <dgm:t>
        <a:bodyPr/>
        <a:lstStyle/>
        <a:p>
          <a:endParaRPr lang="ru-RU"/>
        </a:p>
      </dgm:t>
    </dgm:pt>
    <dgm:pt modelId="{77C1A16E-A33F-4328-9C30-2B8078A34CDE}" type="pres">
      <dgm:prSet presAssocID="{67ADACB4-344D-449E-B432-B7057679EB9F}" presName="Name9" presStyleLbl="parChTrans1D2" presStyleIdx="0" presStyleCnt="4"/>
      <dgm:spPr/>
      <dgm:t>
        <a:bodyPr/>
        <a:lstStyle/>
        <a:p>
          <a:endParaRPr lang="ru-RU"/>
        </a:p>
      </dgm:t>
    </dgm:pt>
    <dgm:pt modelId="{3FCCDB00-1C65-4EAE-9FA0-7943AA544820}" type="pres">
      <dgm:prSet presAssocID="{67ADACB4-344D-449E-B432-B7057679EB9F}" presName="connTx" presStyleLbl="parChTrans1D2" presStyleIdx="0" presStyleCnt="4"/>
      <dgm:spPr/>
      <dgm:t>
        <a:bodyPr/>
        <a:lstStyle/>
        <a:p>
          <a:endParaRPr lang="ru-RU"/>
        </a:p>
      </dgm:t>
    </dgm:pt>
    <dgm:pt modelId="{EAFB128C-F502-47B9-B302-38D7AEAA8661}" type="pres">
      <dgm:prSet presAssocID="{0E66F4CE-FBA4-470A-8111-3C9BAFDD867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B622AE-1EEB-4E9B-A7AB-FEB571855ABE}" type="pres">
      <dgm:prSet presAssocID="{ED01F35C-301C-46B5-8245-CCBDFA7D7E8D}" presName="Name9" presStyleLbl="parChTrans1D2" presStyleIdx="1" presStyleCnt="4"/>
      <dgm:spPr/>
      <dgm:t>
        <a:bodyPr/>
        <a:lstStyle/>
        <a:p>
          <a:endParaRPr lang="ru-RU"/>
        </a:p>
      </dgm:t>
    </dgm:pt>
    <dgm:pt modelId="{C462C88D-6666-4CCF-8F95-B4CB183C6BD7}" type="pres">
      <dgm:prSet presAssocID="{ED01F35C-301C-46B5-8245-CCBDFA7D7E8D}" presName="connTx" presStyleLbl="parChTrans1D2" presStyleIdx="1" presStyleCnt="4"/>
      <dgm:spPr/>
      <dgm:t>
        <a:bodyPr/>
        <a:lstStyle/>
        <a:p>
          <a:endParaRPr lang="ru-RU"/>
        </a:p>
      </dgm:t>
    </dgm:pt>
    <dgm:pt modelId="{47F3830A-C8E7-49D9-941E-BA30F04DA5C9}" type="pres">
      <dgm:prSet presAssocID="{56ACFDFE-51C8-448E-8DB5-D22428BA42C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E1D65B-DF32-4171-9E7A-E49339917776}" type="pres">
      <dgm:prSet presAssocID="{ECE7B6A4-8C85-4364-874F-823FA42C0DBC}" presName="Name9" presStyleLbl="parChTrans1D2" presStyleIdx="2" presStyleCnt="4"/>
      <dgm:spPr/>
      <dgm:t>
        <a:bodyPr/>
        <a:lstStyle/>
        <a:p>
          <a:endParaRPr lang="ru-RU"/>
        </a:p>
      </dgm:t>
    </dgm:pt>
    <dgm:pt modelId="{508F8A41-EF44-452A-91D8-17FF43EDEF07}" type="pres">
      <dgm:prSet presAssocID="{ECE7B6A4-8C85-4364-874F-823FA42C0DBC}" presName="connTx" presStyleLbl="parChTrans1D2" presStyleIdx="2" presStyleCnt="4"/>
      <dgm:spPr/>
      <dgm:t>
        <a:bodyPr/>
        <a:lstStyle/>
        <a:p>
          <a:endParaRPr lang="ru-RU"/>
        </a:p>
      </dgm:t>
    </dgm:pt>
    <dgm:pt modelId="{2A789497-3BEB-4384-8357-FDABAB12B50F}" type="pres">
      <dgm:prSet presAssocID="{6C9A7D58-34BA-4937-A80D-2CAF7629F58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DFDD59-21AA-4508-A30A-27B62AD647BD}" type="pres">
      <dgm:prSet presAssocID="{AA24460F-8EE6-49C9-8637-E3596BA4D219}" presName="Name9" presStyleLbl="parChTrans1D2" presStyleIdx="3" presStyleCnt="4"/>
      <dgm:spPr/>
      <dgm:t>
        <a:bodyPr/>
        <a:lstStyle/>
        <a:p>
          <a:endParaRPr lang="ru-RU"/>
        </a:p>
      </dgm:t>
    </dgm:pt>
    <dgm:pt modelId="{50280417-12BA-47F1-8D97-4E38F068C1C7}" type="pres">
      <dgm:prSet presAssocID="{AA24460F-8EE6-49C9-8637-E3596BA4D219}" presName="connTx" presStyleLbl="parChTrans1D2" presStyleIdx="3" presStyleCnt="4"/>
      <dgm:spPr/>
      <dgm:t>
        <a:bodyPr/>
        <a:lstStyle/>
        <a:p>
          <a:endParaRPr lang="ru-RU"/>
        </a:p>
      </dgm:t>
    </dgm:pt>
    <dgm:pt modelId="{16F9BD58-3222-445E-9E1A-7712C08FF988}" type="pres">
      <dgm:prSet presAssocID="{7580F4DD-9578-4EC7-9706-2791BD495C10}" presName="node" presStyleLbl="node1" presStyleIdx="3" presStyleCnt="4" custScaleX="1070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11935C-BA34-4788-BA0B-CDD734134010}" srcId="{3D999782-DE86-480E-B0B9-8B77928DA6F2}" destId="{83F6DB0E-B3D7-46FD-A6A5-A7F2FD260BE5}" srcOrd="0" destOrd="0" parTransId="{355BB2C9-1E21-420E-A4B2-44512F50B36E}" sibTransId="{6E250A18-4B3D-4F3C-BEDB-4CA52EB4FA09}"/>
    <dgm:cxn modelId="{65B3FF85-EEB3-4274-9D4B-C1C8390AB623}" type="presOf" srcId="{67ADACB4-344D-449E-B432-B7057679EB9F}" destId="{77C1A16E-A33F-4328-9C30-2B8078A34CDE}" srcOrd="0" destOrd="0" presId="urn:microsoft.com/office/officeart/2005/8/layout/radial1"/>
    <dgm:cxn modelId="{B118D141-85BC-49D1-8063-57342561F717}" type="presOf" srcId="{6C9A7D58-34BA-4937-A80D-2CAF7629F584}" destId="{2A789497-3BEB-4384-8357-FDABAB12B50F}" srcOrd="0" destOrd="0" presId="urn:microsoft.com/office/officeart/2005/8/layout/radial1"/>
    <dgm:cxn modelId="{8ECFCCF7-0E62-4B0E-B171-4BAB4896C67C}" type="presOf" srcId="{3D999782-DE86-480E-B0B9-8B77928DA6F2}" destId="{BB2F3E02-B8C0-4A9D-AB14-8A7A0487887B}" srcOrd="0" destOrd="0" presId="urn:microsoft.com/office/officeart/2005/8/layout/radial1"/>
    <dgm:cxn modelId="{64B5C609-9969-4F5B-B562-768C434966E6}" type="presOf" srcId="{83F6DB0E-B3D7-46FD-A6A5-A7F2FD260BE5}" destId="{798951F6-B003-4CCA-B7AB-F3E391227FF5}" srcOrd="0" destOrd="0" presId="urn:microsoft.com/office/officeart/2005/8/layout/radial1"/>
    <dgm:cxn modelId="{EE99AC8E-1443-4B28-A72D-B5AC3BB1D0FD}" type="presOf" srcId="{7580F4DD-9578-4EC7-9706-2791BD495C10}" destId="{16F9BD58-3222-445E-9E1A-7712C08FF988}" srcOrd="0" destOrd="0" presId="urn:microsoft.com/office/officeart/2005/8/layout/radial1"/>
    <dgm:cxn modelId="{1216EA3F-FEF6-44E2-A42F-408345ED11A1}" type="presOf" srcId="{ECE7B6A4-8C85-4364-874F-823FA42C0DBC}" destId="{508F8A41-EF44-452A-91D8-17FF43EDEF07}" srcOrd="1" destOrd="0" presId="urn:microsoft.com/office/officeart/2005/8/layout/radial1"/>
    <dgm:cxn modelId="{ED2DC362-C2BB-4630-A65F-8C965677AD3C}" type="presOf" srcId="{67ADACB4-344D-449E-B432-B7057679EB9F}" destId="{3FCCDB00-1C65-4EAE-9FA0-7943AA544820}" srcOrd="1" destOrd="0" presId="urn:microsoft.com/office/officeart/2005/8/layout/radial1"/>
    <dgm:cxn modelId="{5E6B669A-D3C9-4164-8539-94296C66C06B}" type="presOf" srcId="{ECE7B6A4-8C85-4364-874F-823FA42C0DBC}" destId="{7DE1D65B-DF32-4171-9E7A-E49339917776}" srcOrd="0" destOrd="0" presId="urn:microsoft.com/office/officeart/2005/8/layout/radial1"/>
    <dgm:cxn modelId="{E7D29371-0B5C-4A96-A084-39DAB8726C72}" type="presOf" srcId="{AA24460F-8EE6-49C9-8637-E3596BA4D219}" destId="{50280417-12BA-47F1-8D97-4E38F068C1C7}" srcOrd="1" destOrd="0" presId="urn:microsoft.com/office/officeart/2005/8/layout/radial1"/>
    <dgm:cxn modelId="{6309B86C-B9AD-4DFA-A175-9F7BFF2E936C}" type="presOf" srcId="{56ACFDFE-51C8-448E-8DB5-D22428BA42CF}" destId="{47F3830A-C8E7-49D9-941E-BA30F04DA5C9}" srcOrd="0" destOrd="0" presId="urn:microsoft.com/office/officeart/2005/8/layout/radial1"/>
    <dgm:cxn modelId="{F7077301-C326-4B07-9A7B-35D476EB4C11}" type="presOf" srcId="{ED01F35C-301C-46B5-8245-CCBDFA7D7E8D}" destId="{C462C88D-6666-4CCF-8F95-B4CB183C6BD7}" srcOrd="1" destOrd="0" presId="urn:microsoft.com/office/officeart/2005/8/layout/radial1"/>
    <dgm:cxn modelId="{87A1E082-46AC-47BE-9BF8-6C42683BA1EF}" srcId="{83F6DB0E-B3D7-46FD-A6A5-A7F2FD260BE5}" destId="{7580F4DD-9578-4EC7-9706-2791BD495C10}" srcOrd="3" destOrd="0" parTransId="{AA24460F-8EE6-49C9-8637-E3596BA4D219}" sibTransId="{642D124E-C13C-4433-BA4A-42EB91D63297}"/>
    <dgm:cxn modelId="{5371006C-82BB-44F4-9D84-11AB44CCECC5}" type="presOf" srcId="{ED01F35C-301C-46B5-8245-CCBDFA7D7E8D}" destId="{CBB622AE-1EEB-4E9B-A7AB-FEB571855ABE}" srcOrd="0" destOrd="0" presId="urn:microsoft.com/office/officeart/2005/8/layout/radial1"/>
    <dgm:cxn modelId="{6C53284E-52D6-4400-BC79-DDD39271AC90}" type="presOf" srcId="{AA24460F-8EE6-49C9-8637-E3596BA4D219}" destId="{D9DFDD59-21AA-4508-A30A-27B62AD647BD}" srcOrd="0" destOrd="0" presId="urn:microsoft.com/office/officeart/2005/8/layout/radial1"/>
    <dgm:cxn modelId="{C5CA7F69-C6CB-41A5-8AE3-D5EE4955922C}" srcId="{83F6DB0E-B3D7-46FD-A6A5-A7F2FD260BE5}" destId="{56ACFDFE-51C8-448E-8DB5-D22428BA42CF}" srcOrd="1" destOrd="0" parTransId="{ED01F35C-301C-46B5-8245-CCBDFA7D7E8D}" sibTransId="{24FCA52C-15B6-4366-9EC8-34C0C7A5D3BC}"/>
    <dgm:cxn modelId="{655D890B-DC3A-408C-B36A-FB94CC6C0F0F}" type="presOf" srcId="{0E66F4CE-FBA4-470A-8111-3C9BAFDD8672}" destId="{EAFB128C-F502-47B9-B302-38D7AEAA8661}" srcOrd="0" destOrd="0" presId="urn:microsoft.com/office/officeart/2005/8/layout/radial1"/>
    <dgm:cxn modelId="{E7CB6747-1EA4-4E92-9917-6C20B8D50823}" srcId="{83F6DB0E-B3D7-46FD-A6A5-A7F2FD260BE5}" destId="{6C9A7D58-34BA-4937-A80D-2CAF7629F584}" srcOrd="2" destOrd="0" parTransId="{ECE7B6A4-8C85-4364-874F-823FA42C0DBC}" sibTransId="{5F2E717A-139B-4822-84D4-3E59321B6400}"/>
    <dgm:cxn modelId="{71DC9565-4364-4B30-BB8A-18606AEA772F}" srcId="{83F6DB0E-B3D7-46FD-A6A5-A7F2FD260BE5}" destId="{0E66F4CE-FBA4-470A-8111-3C9BAFDD8672}" srcOrd="0" destOrd="0" parTransId="{67ADACB4-344D-449E-B432-B7057679EB9F}" sibTransId="{598F9C8B-7409-4775-813A-4BC419267773}"/>
    <dgm:cxn modelId="{8B206D87-934F-4401-8E5B-02B693359429}" type="presParOf" srcId="{BB2F3E02-B8C0-4A9D-AB14-8A7A0487887B}" destId="{798951F6-B003-4CCA-B7AB-F3E391227FF5}" srcOrd="0" destOrd="0" presId="urn:microsoft.com/office/officeart/2005/8/layout/radial1"/>
    <dgm:cxn modelId="{C1FB96F4-0B82-4C5E-9DD6-A4A08A5C1CCB}" type="presParOf" srcId="{BB2F3E02-B8C0-4A9D-AB14-8A7A0487887B}" destId="{77C1A16E-A33F-4328-9C30-2B8078A34CDE}" srcOrd="1" destOrd="0" presId="urn:microsoft.com/office/officeart/2005/8/layout/radial1"/>
    <dgm:cxn modelId="{81A2A959-6F6C-4DDA-B020-2114B8C7AA61}" type="presParOf" srcId="{77C1A16E-A33F-4328-9C30-2B8078A34CDE}" destId="{3FCCDB00-1C65-4EAE-9FA0-7943AA544820}" srcOrd="0" destOrd="0" presId="urn:microsoft.com/office/officeart/2005/8/layout/radial1"/>
    <dgm:cxn modelId="{C5EB1520-7E24-46D6-AC7B-FC7CB35BA6A3}" type="presParOf" srcId="{BB2F3E02-B8C0-4A9D-AB14-8A7A0487887B}" destId="{EAFB128C-F502-47B9-B302-38D7AEAA8661}" srcOrd="2" destOrd="0" presId="urn:microsoft.com/office/officeart/2005/8/layout/radial1"/>
    <dgm:cxn modelId="{1D55C352-2AF6-4EAF-84FA-1742B95962A9}" type="presParOf" srcId="{BB2F3E02-B8C0-4A9D-AB14-8A7A0487887B}" destId="{CBB622AE-1EEB-4E9B-A7AB-FEB571855ABE}" srcOrd="3" destOrd="0" presId="urn:microsoft.com/office/officeart/2005/8/layout/radial1"/>
    <dgm:cxn modelId="{99D0E349-F8C1-4555-B618-81EA0E9D80B5}" type="presParOf" srcId="{CBB622AE-1EEB-4E9B-A7AB-FEB571855ABE}" destId="{C462C88D-6666-4CCF-8F95-B4CB183C6BD7}" srcOrd="0" destOrd="0" presId="urn:microsoft.com/office/officeart/2005/8/layout/radial1"/>
    <dgm:cxn modelId="{066A836F-BE37-46DC-B7DE-AA0FF928B961}" type="presParOf" srcId="{BB2F3E02-B8C0-4A9D-AB14-8A7A0487887B}" destId="{47F3830A-C8E7-49D9-941E-BA30F04DA5C9}" srcOrd="4" destOrd="0" presId="urn:microsoft.com/office/officeart/2005/8/layout/radial1"/>
    <dgm:cxn modelId="{438E2A0B-F6B6-44FA-9F92-070B105BA1DC}" type="presParOf" srcId="{BB2F3E02-B8C0-4A9D-AB14-8A7A0487887B}" destId="{7DE1D65B-DF32-4171-9E7A-E49339917776}" srcOrd="5" destOrd="0" presId="urn:microsoft.com/office/officeart/2005/8/layout/radial1"/>
    <dgm:cxn modelId="{2B44C534-C649-4AC9-9885-E14BE731200F}" type="presParOf" srcId="{7DE1D65B-DF32-4171-9E7A-E49339917776}" destId="{508F8A41-EF44-452A-91D8-17FF43EDEF07}" srcOrd="0" destOrd="0" presId="urn:microsoft.com/office/officeart/2005/8/layout/radial1"/>
    <dgm:cxn modelId="{A2A88CA9-E835-4B97-846B-30518993170A}" type="presParOf" srcId="{BB2F3E02-B8C0-4A9D-AB14-8A7A0487887B}" destId="{2A789497-3BEB-4384-8357-FDABAB12B50F}" srcOrd="6" destOrd="0" presId="urn:microsoft.com/office/officeart/2005/8/layout/radial1"/>
    <dgm:cxn modelId="{5098949C-0E00-4AFB-A7C6-D31113D1452C}" type="presParOf" srcId="{BB2F3E02-B8C0-4A9D-AB14-8A7A0487887B}" destId="{D9DFDD59-21AA-4508-A30A-27B62AD647BD}" srcOrd="7" destOrd="0" presId="urn:microsoft.com/office/officeart/2005/8/layout/radial1"/>
    <dgm:cxn modelId="{B88D1F5A-E10B-46A7-AB3C-994F27227103}" type="presParOf" srcId="{D9DFDD59-21AA-4508-A30A-27B62AD647BD}" destId="{50280417-12BA-47F1-8D97-4E38F068C1C7}" srcOrd="0" destOrd="0" presId="urn:microsoft.com/office/officeart/2005/8/layout/radial1"/>
    <dgm:cxn modelId="{A6BD0054-3B86-42DD-A265-E884DBAF0AAD}" type="presParOf" srcId="{BB2F3E02-B8C0-4A9D-AB14-8A7A0487887B}" destId="{16F9BD58-3222-445E-9E1A-7712C08FF988}" srcOrd="8" destOrd="0" presId="urn:microsoft.com/office/officeart/2005/8/layout/radial1"/>
  </dgm:cxnLst>
  <dgm:bg>
    <a:gradFill flip="none" rotWithShape="1">
      <a:gsLst>
        <a:gs pos="4000">
          <a:srgbClr val="FDFFE7"/>
        </a:gs>
        <a:gs pos="74000">
          <a:schemeClr val="tx2">
            <a:lumMod val="20000"/>
            <a:lumOff val="80000"/>
          </a:schemeClr>
        </a:gs>
        <a:gs pos="100000">
          <a:schemeClr val="tx2">
            <a:lumMod val="40000"/>
            <a:lumOff val="60000"/>
          </a:schemeClr>
        </a:gs>
      </a:gsLst>
      <a:lin ang="5400000" scaled="1"/>
      <a:tileRect/>
    </a:gra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8951F6-B003-4CCA-B7AB-F3E391227FF5}">
      <dsp:nvSpPr>
        <dsp:cNvPr id="0" name=""/>
        <dsp:cNvSpPr/>
      </dsp:nvSpPr>
      <dsp:spPr>
        <a:xfrm>
          <a:off x="1465195" y="2368308"/>
          <a:ext cx="1969938" cy="1306810"/>
        </a:xfrm>
        <a:prstGeom prst="ellipse">
          <a:avLst/>
        </a:prstGeom>
        <a:gradFill rotWithShape="0">
          <a:gsLst>
            <a:gs pos="0">
              <a:srgbClr val="FDFFE7"/>
            </a:gs>
            <a:gs pos="97000">
              <a:schemeClr val="accent6">
                <a:lumMod val="60000"/>
                <a:lumOff val="40000"/>
              </a:schemeClr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контроль</a:t>
          </a:r>
          <a:endParaRPr lang="ru-RU" sz="2000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53686" y="2559686"/>
        <a:ext cx="1392956" cy="924054"/>
      </dsp:txXfrm>
    </dsp:sp>
    <dsp:sp modelId="{77C1A16E-A33F-4328-9C30-2B8078A34CDE}">
      <dsp:nvSpPr>
        <dsp:cNvPr id="0" name=""/>
        <dsp:cNvSpPr/>
      </dsp:nvSpPr>
      <dsp:spPr>
        <a:xfrm rot="16095619">
          <a:off x="2208228" y="2128223"/>
          <a:ext cx="431101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431101" y="24765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413002" y="2142211"/>
        <a:ext cx="21555" cy="21555"/>
      </dsp:txXfrm>
    </dsp:sp>
    <dsp:sp modelId="{EAFB128C-F502-47B9-B302-38D7AEAA8661}">
      <dsp:nvSpPr>
        <dsp:cNvPr id="0" name=""/>
        <dsp:cNvSpPr/>
      </dsp:nvSpPr>
      <dsp:spPr>
        <a:xfrm>
          <a:off x="1743994" y="631028"/>
          <a:ext cx="1306810" cy="1306810"/>
        </a:xfrm>
        <a:prstGeom prst="ellipse">
          <a:avLst/>
        </a:prstGeom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78000">
              <a:schemeClr val="accent3"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</a:t>
          </a:r>
          <a:endParaRPr lang="ru-RU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35372" y="822406"/>
        <a:ext cx="924054" cy="924054"/>
      </dsp:txXfrm>
    </dsp:sp>
    <dsp:sp modelId="{CBB622AE-1EEB-4E9B-A7AB-FEB571855ABE}">
      <dsp:nvSpPr>
        <dsp:cNvPr id="0" name=""/>
        <dsp:cNvSpPr/>
      </dsp:nvSpPr>
      <dsp:spPr>
        <a:xfrm rot="21526715">
          <a:off x="3434624" y="2975834"/>
          <a:ext cx="11633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11633" y="24765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440150" y="3000309"/>
        <a:ext cx="581" cy="581"/>
      </dsp:txXfrm>
    </dsp:sp>
    <dsp:sp modelId="{47F3830A-C8E7-49D9-941E-BA30F04DA5C9}">
      <dsp:nvSpPr>
        <dsp:cNvPr id="0" name=""/>
        <dsp:cNvSpPr/>
      </dsp:nvSpPr>
      <dsp:spPr>
        <a:xfrm>
          <a:off x="3446108" y="2333142"/>
          <a:ext cx="1306810" cy="1306810"/>
        </a:xfrm>
        <a:prstGeom prst="ellipse">
          <a:avLst/>
        </a:prstGeom>
        <a:gradFill rotWithShape="0">
          <a:gsLst>
            <a:gs pos="0">
              <a:schemeClr val="accent3">
                <a:lumMod val="20000"/>
                <a:lumOff val="80000"/>
              </a:schemeClr>
            </a:gs>
            <a:gs pos="78000">
              <a:schemeClr val="accent3"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и утверждение проекта бюджета</a:t>
          </a:r>
          <a:endParaRPr lang="ru-RU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37486" y="2524520"/>
        <a:ext cx="924054" cy="924054"/>
      </dsp:txXfrm>
    </dsp:sp>
    <dsp:sp modelId="{7DE1D65B-DF32-4171-9E7A-E49339917776}">
      <dsp:nvSpPr>
        <dsp:cNvPr id="0" name=""/>
        <dsp:cNvSpPr/>
      </dsp:nvSpPr>
      <dsp:spPr>
        <a:xfrm rot="5508782">
          <a:off x="2243384" y="3830513"/>
          <a:ext cx="360789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360789" y="24765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414759" y="3846259"/>
        <a:ext cx="18039" cy="18039"/>
      </dsp:txXfrm>
    </dsp:sp>
    <dsp:sp modelId="{2A789497-3BEB-4384-8357-FDABAB12B50F}">
      <dsp:nvSpPr>
        <dsp:cNvPr id="0" name=""/>
        <dsp:cNvSpPr/>
      </dsp:nvSpPr>
      <dsp:spPr>
        <a:xfrm>
          <a:off x="1743994" y="4035256"/>
          <a:ext cx="1306810" cy="1306810"/>
        </a:xfrm>
        <a:prstGeom prst="ellipse">
          <a:avLst/>
        </a:prstGeom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97000">
              <a:srgbClr val="FDFFE7"/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</a:t>
          </a:r>
          <a:endParaRPr lang="ru-RU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35372" y="4226634"/>
        <a:ext cx="924054" cy="924054"/>
      </dsp:txXfrm>
    </dsp:sp>
    <dsp:sp modelId="{D9DFDD59-21AA-4508-A30A-27B62AD647BD}">
      <dsp:nvSpPr>
        <dsp:cNvPr id="0" name=""/>
        <dsp:cNvSpPr/>
      </dsp:nvSpPr>
      <dsp:spPr>
        <a:xfrm rot="10868879">
          <a:off x="1394339" y="2976504"/>
          <a:ext cx="71312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71312" y="24765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1428212" y="2999487"/>
        <a:ext cx="3565" cy="3565"/>
      </dsp:txXfrm>
    </dsp:sp>
    <dsp:sp modelId="{16F9BD58-3222-445E-9E1A-7712C08FF988}">
      <dsp:nvSpPr>
        <dsp:cNvPr id="0" name=""/>
        <dsp:cNvSpPr/>
      </dsp:nvSpPr>
      <dsp:spPr>
        <a:xfrm>
          <a:off x="-3936" y="2333142"/>
          <a:ext cx="1398444" cy="1306810"/>
        </a:xfrm>
        <a:prstGeom prst="ellipse">
          <a:avLst/>
        </a:prstGeom>
        <a:gradFill rotWithShape="0">
          <a:gsLst>
            <a:gs pos="64000">
              <a:schemeClr val="accent1">
                <a:lumMod val="60000"/>
                <a:lumOff val="40000"/>
              </a:schemeClr>
            </a:gs>
            <a:gs pos="97000">
              <a:schemeClr val="accent6">
                <a:lumMod val="40000"/>
                <a:lumOff val="60000"/>
              </a:schemeClr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Подготовка, рассмотрение и утверждение отчета об исполнении бюджета</a:t>
          </a:r>
          <a:endParaRPr lang="ru-RU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0861" y="2524520"/>
        <a:ext cx="988850" cy="9240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400" cy="498475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8475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106E1518-BC03-4640-B587-728148C17805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9751"/>
            <a:ext cx="2946400" cy="49847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1"/>
            <a:ext cx="2946400" cy="49847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F09DF2AF-ABE2-4B74-AEB3-5243DEE273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23859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45659" cy="498135"/>
          </a:xfrm>
          <a:prstGeom prst="rect">
            <a:avLst/>
          </a:prstGeom>
        </p:spPr>
        <p:txBody>
          <a:bodyPr vert="horz" lIns="91413" tIns="45705" rIns="91413" bIns="4570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7" y="3"/>
            <a:ext cx="2945659" cy="498135"/>
          </a:xfrm>
          <a:prstGeom prst="rect">
            <a:avLst/>
          </a:prstGeom>
        </p:spPr>
        <p:txBody>
          <a:bodyPr vert="horz" lIns="91413" tIns="45705" rIns="91413" bIns="45705" rtlCol="0"/>
          <a:lstStyle>
            <a:lvl1pPr algn="r">
              <a:defRPr sz="1200"/>
            </a:lvl1pPr>
          </a:lstStyle>
          <a:p>
            <a:fld id="{1E732BC6-9063-446C-9AD6-AEA39B8A9F69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3" tIns="45705" rIns="91413" bIns="4570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13" tIns="45705" rIns="91413" bIns="45705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430094"/>
            <a:ext cx="2945659" cy="498134"/>
          </a:xfrm>
          <a:prstGeom prst="rect">
            <a:avLst/>
          </a:prstGeom>
        </p:spPr>
        <p:txBody>
          <a:bodyPr vert="horz" lIns="91413" tIns="45705" rIns="91413" bIns="4570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7" y="9430094"/>
            <a:ext cx="2945659" cy="498134"/>
          </a:xfrm>
          <a:prstGeom prst="rect">
            <a:avLst/>
          </a:prstGeom>
        </p:spPr>
        <p:txBody>
          <a:bodyPr vert="horz" lIns="91413" tIns="45705" rIns="91413" bIns="45705" rtlCol="0" anchor="b"/>
          <a:lstStyle>
            <a:lvl1pPr algn="r">
              <a:defRPr sz="1200"/>
            </a:lvl1pPr>
          </a:lstStyle>
          <a:p>
            <a:fld id="{0A8478E6-0B9E-465B-9E92-605526F466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21113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659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776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592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160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2286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953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4652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8406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1522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9460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683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2519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0284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2543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428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8528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4622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3079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6725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1678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9018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976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1385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7194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5174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3973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9645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8330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417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4443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3362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0041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708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5582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1446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7809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0565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9653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4696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987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01494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4536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52767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394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22461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53211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6230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3759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74398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64625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45600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32149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7635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83925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675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75243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65298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03561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81844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845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91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954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473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281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696178" y="1169931"/>
            <a:ext cx="5216071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7850" y="533401"/>
            <a:ext cx="6667606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850" y="3843868"/>
            <a:ext cx="5367104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604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77850" y="533400"/>
            <a:ext cx="87503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25502" y="3843867"/>
            <a:ext cx="78881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783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533400"/>
            <a:ext cx="87503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114800"/>
            <a:ext cx="6915515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624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640" y="533400"/>
            <a:ext cx="743143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55701" y="3429000"/>
            <a:ext cx="6936006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4301070"/>
            <a:ext cx="6914224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7651" y="710624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7551" y="2768601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448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3429000"/>
            <a:ext cx="6914224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5132981"/>
            <a:ext cx="6915515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886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641" y="533400"/>
            <a:ext cx="7431435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77851" y="3886200"/>
            <a:ext cx="6914224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953000"/>
            <a:ext cx="6914223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7651" y="710624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7551" y="2768601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9996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533400"/>
            <a:ext cx="8152796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77851" y="3928534"/>
            <a:ext cx="6914224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766736"/>
            <a:ext cx="6914223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167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7851" y="533401"/>
            <a:ext cx="7101106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548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3606" y="533400"/>
            <a:ext cx="221454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7850" y="533400"/>
            <a:ext cx="6337513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558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268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851" y="533400"/>
            <a:ext cx="7101106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973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1981200"/>
            <a:ext cx="6936007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4487334"/>
            <a:ext cx="6936006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377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77851" y="533401"/>
            <a:ext cx="4279131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5050892" y="533400"/>
            <a:ext cx="427725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176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501" y="533400"/>
            <a:ext cx="4026605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7849" y="1143001"/>
            <a:ext cx="4274256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9601" y="566738"/>
            <a:ext cx="407772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0893" y="1143000"/>
            <a:ext cx="4286430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392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136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998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0223" y="533400"/>
            <a:ext cx="34671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850" y="533400"/>
            <a:ext cx="4808651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70223" y="2209803"/>
            <a:ext cx="34671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218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0450" y="1447800"/>
            <a:ext cx="3860196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825500" y="914400"/>
            <a:ext cx="3554389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0696" y="2743200"/>
            <a:ext cx="3861242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7850" y="6172201"/>
            <a:ext cx="629603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524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226565" y="3894668"/>
            <a:ext cx="2676327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533401"/>
            <a:ext cx="7101106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9432" y="6172204"/>
            <a:ext cx="130050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7850" y="6172201"/>
            <a:ext cx="629603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22295" y="5578479"/>
            <a:ext cx="928316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4323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  <p:sldLayoutId id="2147484033" r:id="rId13"/>
    <p:sldLayoutId id="2147484034" r:id="rId14"/>
    <p:sldLayoutId id="2147484035" r:id="rId15"/>
    <p:sldLayoutId id="2147484036" r:id="rId16"/>
    <p:sldLayoutId id="2147484037" r:id="rId17"/>
    <p:sldLayoutId id="2147484038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8.wdp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4.png"/><Relationship Id="rId4" Type="http://schemas.microsoft.com/office/2007/relationships/hdphoto" Target="../media/hdphoto6.wdp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jp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66000">
              <a:schemeClr val="tx1">
                <a:lumMod val="95000"/>
              </a:schemeClr>
            </a:gs>
            <a:gs pos="46000">
              <a:schemeClr val="tx2">
                <a:lumMod val="20000"/>
                <a:lumOff val="80000"/>
              </a:schemeClr>
            </a:gs>
            <a:gs pos="10000">
              <a:schemeClr val="tx1"/>
            </a:gs>
            <a:gs pos="93000">
              <a:srgbClr val="FDFECE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10800000" flipH="1" flipV="1">
            <a:off x="64008" y="299075"/>
            <a:ext cx="9841992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lnSpc>
                <a:spcPts val="3840"/>
              </a:lnSpc>
            </a:pPr>
            <a:r>
              <a:rPr lang="ru" sz="24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Администрация</a:t>
            </a:r>
            <a:r>
              <a:rPr lang="ru" sz="24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accent1">
                      <a:lumMod val="50000"/>
                    </a:schemeClr>
                  </a:glow>
                </a:effectLst>
                <a:latin typeface="Times New Roman"/>
              </a:rPr>
              <a:t> </a:t>
            </a:r>
            <a:r>
              <a:rPr lang="ru" sz="24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Талдомского городского  округа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0351" y="1399032"/>
            <a:ext cx="9375647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lnSpc>
                <a:spcPts val="3840"/>
              </a:lnSpc>
            </a:pPr>
            <a:r>
              <a:rPr lang="ru" sz="4800" b="1" i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БЮДЖЕТ  ДЛЯ  ГРАЖДАН</a:t>
            </a:r>
            <a:endParaRPr lang="ru" sz="4800" b="1" i="1" dirty="0">
              <a:solidFill>
                <a:schemeClr val="accent6">
                  <a:lumMod val="50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45836" y="2386585"/>
            <a:ext cx="4030825" cy="4478149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47000">
                <a:schemeClr val="tx1"/>
              </a:gs>
              <a:gs pos="83000">
                <a:srgbClr val="FFFFEB"/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lnSpc>
                <a:spcPts val="3840"/>
              </a:lnSpc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н</a:t>
            </a:r>
            <a:r>
              <a:rPr lang="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а основе проекта  </a:t>
            </a:r>
            <a:r>
              <a:rPr lang="ru" sz="20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решения  </a:t>
            </a:r>
            <a:endParaRPr lang="ru" sz="2000" b="1" dirty="0" smtClean="0">
              <a:solidFill>
                <a:schemeClr val="accent6">
                  <a:lumMod val="50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  <a:p>
            <a:pPr indent="0" algn="ctr">
              <a:lnSpc>
                <a:spcPts val="3840"/>
              </a:lnSpc>
            </a:pPr>
            <a:r>
              <a:rPr lang="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Совета  </a:t>
            </a:r>
            <a:r>
              <a:rPr lang="ru" sz="20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депутатов </a:t>
            </a:r>
            <a:endParaRPr lang="ru" sz="2000" b="1" dirty="0" smtClean="0">
              <a:solidFill>
                <a:schemeClr val="accent6">
                  <a:lumMod val="50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  <a:p>
            <a:pPr indent="0" algn="ctr">
              <a:lnSpc>
                <a:spcPts val="3840"/>
              </a:lnSpc>
            </a:pPr>
            <a:r>
              <a:rPr lang="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 Талдомского </a:t>
            </a:r>
          </a:p>
          <a:p>
            <a:pPr indent="0" algn="ctr">
              <a:lnSpc>
                <a:spcPts val="3840"/>
              </a:lnSpc>
            </a:pPr>
            <a:r>
              <a:rPr lang="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</a:t>
            </a:r>
            <a:r>
              <a:rPr lang="ru" sz="20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городского </a:t>
            </a:r>
            <a:r>
              <a:rPr lang="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округа </a:t>
            </a:r>
            <a:endParaRPr lang="ru" sz="2000" b="1" dirty="0">
              <a:solidFill>
                <a:schemeClr val="accent6">
                  <a:lumMod val="50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  <a:p>
            <a:pPr indent="0" algn="ctr">
              <a:lnSpc>
                <a:spcPts val="3840"/>
              </a:lnSpc>
            </a:pPr>
            <a:r>
              <a:rPr lang="ru" sz="20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«</a:t>
            </a:r>
            <a:r>
              <a:rPr lang="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О  бюджете   Талдомского </a:t>
            </a:r>
          </a:p>
          <a:p>
            <a:pPr indent="0" algn="ctr">
              <a:lnSpc>
                <a:spcPts val="3840"/>
              </a:lnSpc>
            </a:pPr>
            <a:r>
              <a:rPr lang="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</a:t>
            </a:r>
            <a:r>
              <a:rPr lang="ru" sz="20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городского </a:t>
            </a:r>
            <a:r>
              <a:rPr lang="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округа </a:t>
            </a:r>
          </a:p>
          <a:p>
            <a:pPr indent="0" algn="ctr">
              <a:lnSpc>
                <a:spcPts val="3840"/>
              </a:lnSpc>
            </a:pPr>
            <a:r>
              <a:rPr lang="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на  </a:t>
            </a:r>
            <a:r>
              <a:rPr lang="ru" sz="20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2024 год </a:t>
            </a:r>
            <a:r>
              <a:rPr lang="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и</a:t>
            </a:r>
            <a:r>
              <a:rPr lang="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 </a:t>
            </a:r>
          </a:p>
          <a:p>
            <a:pPr indent="0" algn="ctr">
              <a:lnSpc>
                <a:spcPts val="3840"/>
              </a:lnSpc>
            </a:pPr>
            <a:r>
              <a:rPr lang="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</a:t>
            </a:r>
            <a:r>
              <a:rPr lang="ru" sz="20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на </a:t>
            </a:r>
            <a:r>
              <a:rPr lang="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 </a:t>
            </a:r>
            <a:r>
              <a:rPr lang="ru" sz="20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плановый </a:t>
            </a:r>
            <a:r>
              <a:rPr lang="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 </a:t>
            </a:r>
            <a:r>
              <a:rPr lang="ru" sz="20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период </a:t>
            </a:r>
            <a:endParaRPr lang="ru" sz="2000" b="1" dirty="0" smtClean="0">
              <a:solidFill>
                <a:schemeClr val="accent6">
                  <a:lumMod val="50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  <a:p>
            <a:pPr indent="0" algn="ctr">
              <a:lnSpc>
                <a:spcPts val="3840"/>
              </a:lnSpc>
            </a:pPr>
            <a:r>
              <a:rPr lang="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 2025  и  </a:t>
            </a:r>
            <a:r>
              <a:rPr lang="ru" sz="20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2026 </a:t>
            </a:r>
            <a:r>
              <a:rPr lang="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годов</a:t>
            </a:r>
            <a:r>
              <a:rPr lang="ru" sz="20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» </a:t>
            </a:r>
            <a:endParaRPr lang="ru" sz="2000" u="sng" dirty="0">
              <a:solidFill>
                <a:schemeClr val="accent6">
                  <a:lumMod val="50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409176" y="0"/>
            <a:ext cx="496824" cy="5212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272" y="2540916"/>
            <a:ext cx="3157728" cy="431708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7258"/>
            <a:ext cx="2962656" cy="4310742"/>
          </a:xfrm>
          <a:prstGeom prst="rect">
            <a:avLst/>
          </a:prstGeom>
        </p:spPr>
      </p:pic>
      <p:sp>
        <p:nvSpPr>
          <p:cNvPr id="2" name="Арка 1"/>
          <p:cNvSpPr/>
          <p:nvPr/>
        </p:nvSpPr>
        <p:spPr>
          <a:xfrm>
            <a:off x="101600" y="0"/>
            <a:ext cx="9690100" cy="2499126"/>
          </a:xfrm>
          <a:prstGeom prst="blockArc">
            <a:avLst>
              <a:gd name="adj1" fmla="val 9252050"/>
              <a:gd name="adj2" fmla="val 1830636"/>
              <a:gd name="adj3" fmla="val 5394"/>
            </a:avLst>
          </a:prstGeom>
          <a:gradFill flip="none" rotWithShape="1">
            <a:gsLst>
              <a:gs pos="94891">
                <a:schemeClr val="accent2">
                  <a:lumMod val="20000"/>
                  <a:lumOff val="80000"/>
                </a:schemeClr>
              </a:gs>
              <a:gs pos="36492">
                <a:schemeClr val="accent4">
                  <a:lumMod val="20000"/>
                  <a:lumOff val="80000"/>
                </a:schemeClr>
              </a:gs>
              <a:gs pos="21890">
                <a:srgbClr val="FFEBFF"/>
              </a:gs>
              <a:gs pos="0">
                <a:schemeClr val="accent1">
                  <a:lumMod val="5000"/>
                  <a:lumOff val="95000"/>
                </a:schemeClr>
              </a:gs>
              <a:gs pos="10945">
                <a:schemeClr val="accent6">
                  <a:lumMod val="20000"/>
                  <a:lumOff val="80000"/>
                </a:schemeClr>
              </a:gs>
              <a:gs pos="72262">
                <a:srgbClr val="EBFAF8"/>
              </a:gs>
              <a:gs pos="45987">
                <a:srgbClr val="FFFFAB"/>
              </a:gs>
              <a:gs pos="57000">
                <a:srgbClr val="FFFFEB"/>
              </a:gs>
              <a:gs pos="84000">
                <a:schemeClr val="tx2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268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5000">
              <a:schemeClr val="bg1"/>
            </a:gs>
            <a:gs pos="57000">
              <a:srgbClr val="FFFFEB"/>
            </a:gs>
            <a:gs pos="79000">
              <a:schemeClr val="bg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65830" y="1792586"/>
            <a:ext cx="6040170" cy="706170"/>
          </a:xfrm>
          <a:prstGeom prst="rect">
            <a:avLst/>
          </a:prstGeom>
          <a:gradFill>
            <a:gsLst>
              <a:gs pos="35000">
                <a:schemeClr val="bg1"/>
              </a:gs>
              <a:gs pos="69000">
                <a:srgbClr val="FFFFEB"/>
              </a:gs>
            </a:gsLst>
            <a:lin ang="5400000" scaled="1"/>
          </a:gradFill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3150"/>
              </a:spcAft>
            </a:pPr>
            <a:r>
              <a:rPr lang="ru" dirty="0" smtClean="0">
                <a:latin typeface="Times New Roman"/>
              </a:rPr>
              <a:t>  Требования </a:t>
            </a:r>
            <a:r>
              <a:rPr lang="ru" dirty="0">
                <a:latin typeface="Times New Roman"/>
              </a:rPr>
              <a:t>Бюджетного Кодекса Российской Федерации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56777" y="2426329"/>
            <a:ext cx="5984340" cy="841971"/>
          </a:xfrm>
          <a:prstGeom prst="rect">
            <a:avLst/>
          </a:prstGeom>
          <a:solidFill>
            <a:srgbClr val="FFFFEB"/>
          </a:solidFill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r>
              <a:rPr lang="ru" dirty="0" smtClean="0">
                <a:latin typeface="Times New Roman"/>
              </a:rPr>
              <a:t> Муниципальные программы Талдомского городского округа</a:t>
            </a:r>
            <a:endParaRPr lang="ru" dirty="0"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65005" y="2960483"/>
            <a:ext cx="3648547" cy="244443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2730"/>
              </a:spcAft>
            </a:pPr>
            <a:r>
              <a:rPr lang="ru" sz="2000" dirty="0" smtClean="0">
                <a:latin typeface="Times New Roman"/>
              </a:rPr>
              <a:t>         на 2023 -2027 годы</a:t>
            </a:r>
            <a:endParaRPr lang="ru" sz="2000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11098" y="3494638"/>
            <a:ext cx="5994902" cy="124032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656"/>
              </a:lnSpc>
              <a:spcAft>
                <a:spcPts val="2100"/>
              </a:spcAft>
            </a:pPr>
            <a:endParaRPr lang="ru" dirty="0" smtClean="0">
              <a:latin typeface="Times New Roman"/>
            </a:endParaRPr>
          </a:p>
          <a:p>
            <a:pPr indent="0">
              <a:lnSpc>
                <a:spcPts val="1656"/>
              </a:lnSpc>
              <a:spcAft>
                <a:spcPts val="2100"/>
              </a:spcAft>
            </a:pPr>
            <a:r>
              <a:rPr lang="ru" dirty="0" smtClean="0">
                <a:latin typeface="Times New Roman"/>
              </a:rPr>
              <a:t>Прогноз </a:t>
            </a:r>
            <a:r>
              <a:rPr lang="ru" dirty="0">
                <a:latin typeface="Times New Roman"/>
              </a:rPr>
              <a:t>социально-экономического развития </a:t>
            </a:r>
            <a:endParaRPr lang="ru" dirty="0" smtClean="0">
              <a:latin typeface="Times New Roman"/>
            </a:endParaRPr>
          </a:p>
          <a:p>
            <a:pPr indent="0">
              <a:lnSpc>
                <a:spcPts val="1656"/>
              </a:lnSpc>
              <a:spcAft>
                <a:spcPts val="2100"/>
              </a:spcAft>
            </a:pPr>
            <a:r>
              <a:rPr lang="ru" dirty="0" smtClean="0">
                <a:latin typeface="Times New Roman"/>
              </a:rPr>
              <a:t>Талдомского городского </a:t>
            </a:r>
            <a:r>
              <a:rPr lang="ru" dirty="0">
                <a:latin typeface="Times New Roman"/>
              </a:rPr>
              <a:t>округа </a:t>
            </a:r>
            <a:r>
              <a:rPr lang="ru" dirty="0" smtClean="0">
                <a:latin typeface="Times New Roman"/>
              </a:rPr>
              <a:t>на 2024-2026 </a:t>
            </a:r>
            <a:r>
              <a:rPr lang="ru" dirty="0">
                <a:latin typeface="Times New Roman"/>
              </a:rPr>
              <a:t>годы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874883" y="5078994"/>
            <a:ext cx="6031117" cy="1779006"/>
          </a:xfrm>
          <a:prstGeom prst="rect">
            <a:avLst/>
          </a:prstGeom>
          <a:gradFill>
            <a:gsLst>
              <a:gs pos="25000">
                <a:schemeClr val="bg1"/>
              </a:gs>
              <a:gs pos="57000">
                <a:srgbClr val="FFFFEB"/>
              </a:gs>
              <a:gs pos="79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lIns="0" tIns="0" rIns="0" bIns="0">
            <a:noAutofit/>
          </a:bodyPr>
          <a:lstStyle/>
          <a:p>
            <a:pPr indent="0">
              <a:lnSpc>
                <a:spcPts val="2352"/>
              </a:lnSpc>
              <a:spcBef>
                <a:spcPts val="2100"/>
              </a:spcBef>
            </a:pPr>
            <a:r>
              <a:rPr lang="ru" dirty="0" smtClean="0">
                <a:latin typeface="Times New Roman"/>
              </a:rPr>
              <a:t>Основные </a:t>
            </a:r>
            <a:r>
              <a:rPr lang="ru" dirty="0">
                <a:latin typeface="Times New Roman"/>
              </a:rPr>
              <a:t>направления бюджетной и </a:t>
            </a:r>
            <a:r>
              <a:rPr lang="ru" dirty="0" smtClean="0">
                <a:latin typeface="Times New Roman"/>
              </a:rPr>
              <a:t>налоговой </a:t>
            </a:r>
            <a:r>
              <a:rPr lang="ru" dirty="0">
                <a:latin typeface="Times New Roman"/>
              </a:rPr>
              <a:t>политики </a:t>
            </a:r>
            <a:endParaRPr lang="ru" dirty="0" smtClean="0">
              <a:latin typeface="Times New Roman"/>
            </a:endParaRPr>
          </a:p>
          <a:p>
            <a:pPr indent="0">
              <a:lnSpc>
                <a:spcPts val="2352"/>
              </a:lnSpc>
              <a:spcBef>
                <a:spcPts val="2100"/>
              </a:spcBef>
            </a:pPr>
            <a:r>
              <a:rPr lang="ru" dirty="0" smtClean="0">
                <a:latin typeface="Times New Roman"/>
              </a:rPr>
              <a:t>Талдомского городского округа  на 2024-2026 </a:t>
            </a:r>
            <a:r>
              <a:rPr lang="ru" dirty="0">
                <a:latin typeface="Times New Roman"/>
              </a:rPr>
              <a:t>годы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90146"/>
            <a:ext cx="9906000" cy="830997"/>
          </a:xfrm>
          <a:prstGeom prst="rect">
            <a:avLst/>
          </a:prstGeom>
          <a:gradFill>
            <a:gsLst>
              <a:gs pos="9000">
                <a:schemeClr val="bg1"/>
              </a:gs>
              <a:gs pos="30000">
                <a:srgbClr val="FFFFEB"/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Основа  формирования  бюджета  Талдомского  городского  округа </a:t>
            </a:r>
          </a:p>
          <a:p>
            <a:pPr algn="ctr"/>
            <a:r>
              <a:rPr lang="ru-RU" sz="2400" b="1" i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 2024 год  и  на  плановый  период  2025  и  2026 годов</a:t>
            </a:r>
            <a:endParaRPr lang="ru-RU" sz="2400" b="1" i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3121"/>
            <a:ext cx="3521798" cy="288805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lumMod val="20000"/>
                <a:lumOff val="80000"/>
              </a:schemeClr>
            </a:gs>
            <a:gs pos="48000">
              <a:schemeClr val="bg2">
                <a:lumMod val="20000"/>
                <a:lumOff val="80000"/>
              </a:schemeClr>
            </a:gs>
            <a:gs pos="81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5152" y="950976"/>
            <a:ext cx="7199376" cy="270662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60"/>
              </a:lnSpc>
              <a:spcBef>
                <a:spcPts val="2520"/>
              </a:spcBef>
              <a:spcAft>
                <a:spcPts val="1260"/>
              </a:spcAft>
            </a:pPr>
            <a:endParaRPr lang="ru" sz="1100" b="1" dirty="0">
              <a:latin typeface="Courier New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3968496"/>
            <a:ext cx="7997952" cy="132283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2136"/>
              </a:lnSpc>
              <a:spcBef>
                <a:spcPts val="1260"/>
              </a:spcBef>
            </a:pPr>
            <a:endParaRPr lang="en-US" sz="1100" b="1" u="sng" dirty="0">
              <a:solidFill>
                <a:srgbClr val="0563C1"/>
              </a:solidFill>
              <a:latin typeface="Courier New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"/>
            <a:ext cx="9905999" cy="6881371"/>
          </a:xfrm>
          <a:prstGeom prst="rect">
            <a:avLst/>
          </a:prstGeom>
          <a:gradFill>
            <a:gsLst>
              <a:gs pos="10000">
                <a:schemeClr val="bg2">
                  <a:lumMod val="20000"/>
                  <a:lumOff val="80000"/>
                </a:schemeClr>
              </a:gs>
              <a:gs pos="48000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lnSpc>
                <a:spcPts val="2160"/>
              </a:lnSpc>
              <a:spcBef>
                <a:spcPts val="2520"/>
              </a:spcBef>
              <a:spcAft>
                <a:spcPts val="1260"/>
              </a:spcAft>
            </a:pPr>
            <a:r>
              <a:rPr lang="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</a:t>
            </a:r>
            <a:r>
              <a:rPr lang="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indent="0" algn="ctr">
              <a:lnSpc>
                <a:spcPts val="2160"/>
              </a:lnSpc>
              <a:spcBef>
                <a:spcPts val="2520"/>
              </a:spcBef>
              <a:spcAft>
                <a:spcPts val="1260"/>
              </a:spcAft>
            </a:pPr>
            <a:r>
              <a:rPr lang="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подготовлен</a:t>
            </a:r>
            <a:r>
              <a:rPr lang="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Финансовым </a:t>
            </a:r>
            <a:r>
              <a:rPr lang="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управлением </a:t>
            </a:r>
            <a:endParaRPr lang="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lnSpc>
                <a:spcPts val="2160"/>
              </a:lnSpc>
              <a:spcBef>
                <a:spcPts val="2520"/>
              </a:spcBef>
              <a:spcAft>
                <a:spcPts val="1260"/>
              </a:spcAft>
            </a:pPr>
            <a:r>
              <a:rPr lang="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Талдомского </a:t>
            </a:r>
            <a:r>
              <a:rPr lang="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</a:t>
            </a:r>
          </a:p>
          <a:p>
            <a:pPr indent="0"/>
            <a:endParaRPr lang="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r>
              <a:rPr lang="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Местонахождение: </a:t>
            </a:r>
            <a:r>
              <a:rPr lang="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141900, Московская область</a:t>
            </a:r>
            <a:r>
              <a:rPr lang="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indent="0"/>
            <a:r>
              <a:rPr lang="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г.Талдом</a:t>
            </a:r>
            <a:r>
              <a:rPr lang="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пл</a:t>
            </a:r>
            <a:r>
              <a:rPr lang="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К.Маркса</a:t>
            </a:r>
            <a:r>
              <a:rPr lang="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д.12</a:t>
            </a:r>
          </a:p>
          <a:p>
            <a:pPr indent="0"/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онтактный телефон</a:t>
            </a:r>
            <a:r>
              <a:rPr lang="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8(49620)6-08-27</a:t>
            </a:r>
            <a:endParaRPr lang="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endParaRPr lang="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r>
              <a:rPr lang="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</a:t>
            </a:r>
            <a:r>
              <a:rPr lang="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почта: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taldom_budget@mail.ru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работы: </a:t>
            </a:r>
            <a:r>
              <a:rPr lang="ru-RU" sz="2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понедельник-пятница </a:t>
            </a:r>
            <a:r>
              <a:rPr 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8.30-18.00, обед с 12.30 до </a:t>
            </a:r>
            <a:r>
              <a:rPr lang="ru-RU" sz="2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14.00</a:t>
            </a:r>
            <a:endParaRPr lang="ru-RU" sz="23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Выходной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Суббота,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Воскресенье</a:t>
            </a:r>
          </a:p>
          <a:p>
            <a:pPr indent="0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Приемный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день-Среда</a:t>
            </a:r>
          </a:p>
          <a:p>
            <a:pPr indent="0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9.00 до 17.00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(перерыв 12.30-14.00)</a:t>
            </a:r>
            <a:endParaRPr lang="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953647"/>
              </p:ext>
            </p:extLst>
          </p:nvPr>
        </p:nvGraphicFramePr>
        <p:xfrm>
          <a:off x="0" y="949682"/>
          <a:ext cx="9906002" cy="5908318"/>
        </p:xfrm>
        <a:graphic>
          <a:graphicData uri="http://schemas.openxmlformats.org/drawingml/2006/table">
            <a:tbl>
              <a:tblPr/>
              <a:tblGrid>
                <a:gridCol w="36207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2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65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78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40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21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214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9362"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Показатели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400" b="0" dirty="0" smtClean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400" b="0" dirty="0" smtClean="0">
                          <a:latin typeface="Times New Roman"/>
                        </a:rPr>
                        <a:t>измерения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Отчет</a:t>
                      </a:r>
                    </a:p>
                    <a:p>
                      <a:pPr indent="0" algn="ctr"/>
                      <a:endParaRPr lang="ru" sz="140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План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90500" indent="0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762">
                <a:tc vMerge="1">
                  <a:txBody>
                    <a:bodyPr/>
                    <a:lstStyle/>
                    <a:p>
                      <a:endParaRPr sz="900" dirty="0"/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sz="900" dirty="0"/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2022г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2023г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2024г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2025г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2026г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2027"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440"/>
                        </a:lnSpc>
                        <a:buNone/>
                      </a:pPr>
                      <a:r>
                        <a:rPr lang="ru" sz="1400" b="0" dirty="0" smtClean="0">
                          <a:latin typeface="Times New Roman"/>
                        </a:rPr>
                        <a:t>1.Численность </a:t>
                      </a:r>
                      <a:r>
                        <a:rPr lang="ru" sz="1400" b="0" dirty="0">
                          <a:latin typeface="Times New Roman"/>
                        </a:rPr>
                        <a:t>постоянного </a:t>
                      </a:r>
                      <a:r>
                        <a:rPr lang="ru" sz="1400" b="0" dirty="0" smtClean="0">
                          <a:latin typeface="Times New Roman"/>
                        </a:rPr>
                        <a:t>населения</a:t>
                      </a:r>
                    </a:p>
                    <a:p>
                      <a:pPr marL="0" indent="0" algn="l">
                        <a:lnSpc>
                          <a:spcPts val="1440"/>
                        </a:lnSpc>
                        <a:buNone/>
                      </a:pPr>
                      <a:r>
                        <a:rPr lang="ru" sz="1400" b="0" dirty="0" smtClean="0">
                          <a:latin typeface="Times New Roman"/>
                        </a:rPr>
                        <a:t>  (</a:t>
                      </a:r>
                      <a:r>
                        <a:rPr lang="ru" sz="1400" b="0" dirty="0">
                          <a:latin typeface="Times New Roman"/>
                        </a:rPr>
                        <a:t>на конец года)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64 223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64 148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64 231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64 396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64 676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8140">
                <a:tc>
                  <a:txBody>
                    <a:bodyPr/>
                    <a:lstStyle/>
                    <a:p>
                      <a:pPr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2. Естественный прирост населения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-386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-225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-141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-110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8365">
                <a:tc>
                  <a:txBody>
                    <a:bodyPr/>
                    <a:lstStyle/>
                    <a:p>
                      <a:pPr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3. Миграционный прирост населения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6451">
                <a:tc>
                  <a:txBody>
                    <a:bodyPr/>
                    <a:lstStyle/>
                    <a:p>
                      <a:pPr indent="0" algn="l">
                        <a:lnSpc>
                          <a:spcPts val="1416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4. Объем отгруженных товаров собственного производства, выполненных работ и услуг собственными силами по промышленным видам деятельности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marL="127000" indent="0" algn="ctr"/>
                      <a:r>
                        <a:rPr lang="ru" sz="1400" b="0" dirty="0" smtClean="0">
                          <a:latin typeface="Times New Roman"/>
                        </a:rPr>
                        <a:t>млн</a:t>
                      </a:r>
                      <a:r>
                        <a:rPr lang="ru" sz="1400" b="0" dirty="0">
                          <a:latin typeface="Times New Roman"/>
                        </a:rPr>
                        <a:t>. руб.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4 920,3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6 024,2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6 421,8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6 954,8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7 733,7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8870">
                <a:tc>
                  <a:txBody>
                    <a:bodyPr/>
                    <a:lstStyle/>
                    <a:p>
                      <a:pPr indent="0" algn="l">
                        <a:lnSpc>
                          <a:spcPts val="1416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5. Инвестиции в основной капитал за счет всех источников финансирования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0" algn="ctr"/>
                      <a:r>
                        <a:rPr lang="ru" sz="1400" b="0" dirty="0">
                          <a:latin typeface="Times New Roman"/>
                        </a:rPr>
                        <a:t>млн. руб.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2 613,01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1 909,00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2 010,00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95250"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2 190,00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2 365,00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8869">
                <a:tc>
                  <a:txBody>
                    <a:bodyPr/>
                    <a:lstStyle/>
                    <a:p>
                      <a:pPr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6. </a:t>
                      </a:r>
                      <a:r>
                        <a:rPr lang="ru" sz="1400" b="0" dirty="0" smtClean="0">
                          <a:latin typeface="Times New Roman"/>
                        </a:rPr>
                        <a:t>Объем жилищного строительства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77800" indent="0" algn="ctr"/>
                      <a:r>
                        <a:rPr lang="ru" sz="1400" b="0" dirty="0">
                          <a:latin typeface="Times New Roman"/>
                        </a:rPr>
                        <a:t>тыс. м</a:t>
                      </a:r>
                      <a:r>
                        <a:rPr lang="ru" sz="1400" b="0" baseline="30000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57,47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43,0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47,34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45,5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1062">
                <a:tc>
                  <a:txBody>
                    <a:bodyPr/>
                    <a:lstStyle/>
                    <a:p>
                      <a:pPr indent="0" algn="l">
                        <a:lnSpc>
                          <a:spcPts val="1416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7. Уровень обеспеченности населения жильем (на конец года)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77800" indent="0" algn="ctr"/>
                      <a:r>
                        <a:rPr lang="ru" sz="1400" b="0" dirty="0">
                          <a:latin typeface="Times New Roman"/>
                        </a:rPr>
                        <a:t>м</a:t>
                      </a:r>
                      <a:r>
                        <a:rPr lang="ru" sz="1400" b="0" baseline="30000" dirty="0">
                          <a:latin typeface="Times New Roman"/>
                        </a:rPr>
                        <a:t>2</a:t>
                      </a:r>
                      <a:r>
                        <a:rPr lang="ru" sz="1400" b="0" dirty="0">
                          <a:latin typeface="Times New Roman"/>
                        </a:rPr>
                        <a:t> / 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23,72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24,42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25,12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25,77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26,37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67410">
                <a:tc>
                  <a:txBody>
                    <a:bodyPr/>
                    <a:lstStyle/>
                    <a:p>
                      <a:pPr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8. Оборот розничной торговли в ценах соответствующих лет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0" algn="ctr"/>
                      <a:r>
                        <a:rPr lang="ru" sz="1400" b="0" dirty="0">
                          <a:latin typeface="Times New Roman"/>
                        </a:rPr>
                        <a:t>млн. руб.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7 952,7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8 342,4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8 776,6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9 245,8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9 817,0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0"/>
            <a:ext cx="9906000" cy="830997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8000">
                <a:srgbClr val="FFFFEB"/>
              </a:gs>
              <a:gs pos="7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Информация об основных  показателях  социально-экономического  развития Талдомского  городского  округа</a:t>
            </a:r>
            <a:endParaRPr lang="ru-RU" sz="24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36000">
              <a:srgbClr val="FDFECE"/>
            </a:gs>
            <a:gs pos="8029">
              <a:schemeClr val="bg2">
                <a:tint val="97000"/>
                <a:hueMod val="92000"/>
                <a:satMod val="169000"/>
                <a:lumMod val="164000"/>
              </a:schemeClr>
            </a:gs>
            <a:gs pos="67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0"/>
            <a:ext cx="9906001" cy="774700"/>
          </a:xfrm>
          <a:prstGeom prst="rect">
            <a:avLst/>
          </a:prstGeom>
          <a:gradFill>
            <a:gsLst>
              <a:gs pos="36000">
                <a:srgbClr val="FFFFEB"/>
              </a:gs>
              <a:gs pos="8029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7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Информация об основных показателях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</a:t>
            </a:r>
            <a:endParaRPr lang="ru-RU" sz="2400" i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spcAft>
                <a:spcPts val="630"/>
              </a:spcAft>
            </a:pPr>
            <a:endParaRPr lang="ru" b="1" dirty="0">
              <a:latin typeface="Times New Roman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789556"/>
              </p:ext>
            </p:extLst>
          </p:nvPr>
        </p:nvGraphicFramePr>
        <p:xfrm>
          <a:off x="0" y="860078"/>
          <a:ext cx="9906000" cy="5997922"/>
        </p:xfrm>
        <a:graphic>
          <a:graphicData uri="http://schemas.openxmlformats.org/drawingml/2006/table">
            <a:tbl>
              <a:tblPr/>
              <a:tblGrid>
                <a:gridCol w="2734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19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31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69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72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09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915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81915"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Показатели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Единица</a:t>
                      </a:r>
                      <a:endParaRPr lang="ru" sz="1400" b="0" dirty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измерения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dirty="0" smtClean="0">
                          <a:latin typeface="Times New Roman"/>
                        </a:rPr>
                        <a:t>Отчет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План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890">
                <a:tc vMerge="1">
                  <a:txBody>
                    <a:bodyPr/>
                    <a:lstStyle/>
                    <a:p>
                      <a:endParaRPr sz="1200" dirty="0"/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2022г</a:t>
                      </a:r>
                      <a:r>
                        <a:rPr lang="ru" sz="1400" b="0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2023г</a:t>
                      </a:r>
                      <a:r>
                        <a:rPr lang="ru" sz="1400" b="0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2024г</a:t>
                      </a:r>
                      <a:r>
                        <a:rPr lang="ru" sz="1400" b="0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2025г</a:t>
                      </a:r>
                      <a:r>
                        <a:rPr lang="ru" sz="1400" b="0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2026г</a:t>
                      </a:r>
                      <a:r>
                        <a:rPr lang="ru" sz="1400" b="0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223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 Фонд 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заработной платы, </a:t>
                      </a: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по 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городскому округу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0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5 864,4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6 935,5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7 396,3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7 969,8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8 819,1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5467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 </a:t>
                      </a: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 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начисленная заработная плата работников, всего по городскому округу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56 392,8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64 446,7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67 509,1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71 092,9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76 818,8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3515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 </a:t>
                      </a: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 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номинальная начисленная заработная плата педагогических работников общеобразовательных организаций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60 794,9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64 564,2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66 204,4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69 893,7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73 491,7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3215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 Среднемесячная номинальная начисленная заработная плата педагогических работников дошкольных образовательных организаций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61 127,7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63 738,9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63 738,9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63 738,9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66 101,3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62651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 Среднемесячная номинальная начисленная заработная плата педагогических работников организаций дополнительного образования детей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67 890,0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72 913,9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72 913,9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72 913,9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76 112,3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47046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 Среднемесячная начисленная заработная плата работников муниципальных учреждений культуры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56 670,4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62 357,1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66 204,4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69 893,7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73 491,7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5000">
              <a:schemeClr val="bg2">
                <a:tint val="97000"/>
                <a:hueMod val="92000"/>
                <a:satMod val="169000"/>
                <a:lumMod val="164000"/>
              </a:schemeClr>
            </a:gs>
            <a:gs pos="51836">
              <a:srgbClr val="FFFFEB"/>
            </a:gs>
            <a:gs pos="89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1346200"/>
          </a:xfrm>
          <a:prstGeom prst="rect">
            <a:avLst/>
          </a:prstGeom>
          <a:gradFill>
            <a:gsLst>
              <a:gs pos="47000">
                <a:srgbClr val="FFFFEB"/>
              </a:gs>
              <a:gs pos="16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 ОСНОВНЫХ  ЗАДАЧАХ  И  ПРИОРИТЕТАХ </a:t>
            </a:r>
          </a:p>
          <a:p>
            <a:pPr algn="ctr"/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ПОЛИТИКИ ТАЛДОМСКОГО ГОРОДСКОГО ОКРУГА </a:t>
            </a:r>
          </a:p>
          <a:p>
            <a:pPr algn="ctr"/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2024 год И НА ПЛАНОВЫЙ  2025 и 2026 ГОДОВ</a:t>
            </a:r>
            <a:endParaRPr lang="ru-RU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4592" y="1048512"/>
            <a:ext cx="9543288" cy="5638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482600">
              <a:lnSpc>
                <a:spcPts val="1200"/>
              </a:lnSpc>
            </a:pPr>
            <a:endParaRPr lang="ru" sz="900" b="1" dirty="0"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346200"/>
            <a:ext cx="9906000" cy="5632311"/>
          </a:xfrm>
          <a:prstGeom prst="rect">
            <a:avLst/>
          </a:prstGeom>
          <a:gradFill>
            <a:gsLst>
              <a:gs pos="61000">
                <a:srgbClr val="FFFFEB"/>
              </a:gs>
              <a:gs pos="35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569">
                <a:schemeClr val="bg2">
                  <a:lumMod val="20000"/>
                  <a:lumOff val="80000"/>
                </a:schemeClr>
              </a:gs>
              <a:gs pos="8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бюджетной и налоговой политики Талдомского городского округа 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 определены на основе прогноза социально-экономического развития Московской области, Талдомского городского округа 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2024-2026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Бюджет Талдомского городского округа на 2024 год и плановый период 2025 и 2026 годов сформирован в сложных условиях внешнего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санкционного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давления. В течении всего трехлетнего периода бюджет будет дефицитным. В бюджете максимально сохранены все социальные расходы,  все выплаты.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Бюджетная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налоговая политика будет строиться в условиях действующего налогового и бюджетного законодательства, а также в условиях реализации всех полномочий по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решению вопросов местного значения органами местного самоуправления Талдомского городского округа.</a:t>
            </a:r>
          </a:p>
          <a:p>
            <a:pPr algn="ctr"/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цели </a:t>
            </a:r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</a:t>
            </a:r>
          </a:p>
          <a:p>
            <a:pPr algn="ctr"/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 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2024-2026 годы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сбалансированность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устойчивость бюджетной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безусловное исполнение принятых бюджетных обязательств Талдомского городского округа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повышение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бюджетных расходов.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указанных целей будет продолжена работа по решению задач, обеспечивающих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1292662"/>
          </a:xfrm>
          <a:prstGeom prst="rect">
            <a:avLst/>
          </a:prstGeom>
          <a:gradFill>
            <a:gsLst>
              <a:gs pos="20000">
                <a:schemeClr val="tx1"/>
              </a:gs>
              <a:gs pos="48000">
                <a:srgbClr val="FFFFEB"/>
              </a:gs>
              <a:gs pos="85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бюджетной политики </a:t>
            </a:r>
          </a:p>
          <a:p>
            <a:pPr algn="ctr"/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 </a:t>
            </a:r>
          </a:p>
          <a:p>
            <a:pPr algn="ctr"/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2024 </a:t>
            </a:r>
            <a:r>
              <a:rPr lang="ru-RU" sz="26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6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6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-2" y="1496086"/>
            <a:ext cx="9906001" cy="461665"/>
          </a:xfrm>
          <a:prstGeom prst="rect">
            <a:avLst/>
          </a:prstGeom>
          <a:gradFill>
            <a:gsLst>
              <a:gs pos="46012">
                <a:srgbClr val="FFFFEB"/>
              </a:gs>
              <a:gs pos="16000">
                <a:schemeClr val="tx1"/>
              </a:gs>
              <a:gs pos="77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endParaRPr lang="ru-RU" sz="2400" b="1" i="1" dirty="0">
              <a:solidFill>
                <a:srgbClr val="7030A0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100404"/>
            <a:ext cx="9906000" cy="369332"/>
          </a:xfrm>
          <a:prstGeom prst="rect">
            <a:avLst/>
          </a:prstGeom>
          <a:gradFill>
            <a:gsLst>
              <a:gs pos="48891">
                <a:srgbClr val="FFFFEB"/>
              </a:gs>
              <a:gs pos="18000">
                <a:schemeClr val="tx1"/>
              </a:gs>
              <a:gs pos="75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688880"/>
            <a:ext cx="9906000" cy="369332"/>
          </a:xfrm>
          <a:prstGeom prst="rect">
            <a:avLst/>
          </a:prstGeom>
          <a:gradFill>
            <a:gsLst>
              <a:gs pos="48148">
                <a:srgbClr val="FFFFEB"/>
              </a:gs>
              <a:gs pos="13000">
                <a:schemeClr val="tx1"/>
              </a:gs>
              <a:gs pos="78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887682"/>
            <a:ext cx="9906000" cy="3970318"/>
          </a:xfrm>
          <a:prstGeom prst="rect">
            <a:avLst/>
          </a:prstGeom>
          <a:gradFill>
            <a:gsLst>
              <a:gs pos="41568">
                <a:srgbClr val="FFFFEB"/>
              </a:gs>
              <a:gs pos="17000">
                <a:schemeClr val="tx1"/>
              </a:gs>
              <a:gs pos="94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повышение эффективности управления муниципальным имуществом Талдомского городского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бюджетного процесса, в том числе программного подхода в бюджетном процессе, работа в ГИС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РЭБ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населению Талдомского городского округа качественных муниципальных услуг на основе муниципального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управления бюджетными расходами за счет оптимизации их структуры по всем отраслям социально-культурной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умеренной политики в сфере заимствований и управления муниципальным долгом Талдомского городского округа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Реализация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указанных задач будет обеспечена за счет исполнения показателей прогноза социально – экономического развития Талдомского городского округа на 2024-2026 годы.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0800000" flipV="1">
            <a:off x="0" y="1565993"/>
            <a:ext cx="9906000" cy="1200329"/>
          </a:xfrm>
          <a:prstGeom prst="rect">
            <a:avLst/>
          </a:prstGeom>
          <a:gradFill>
            <a:gsLst>
              <a:gs pos="51120">
                <a:srgbClr val="FFFFEB"/>
              </a:gs>
              <a:gs pos="20000">
                <a:schemeClr val="tx1"/>
              </a:gs>
              <a:gs pos="89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для социально-экономического развития Талдомского городского округа и привлечения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мер, направленных на увеличение налоговых и неналоговых доходов бюджета Талдомского городского округа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675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906000" cy="7232749"/>
          </a:xfrm>
          <a:prstGeom prst="rect">
            <a:avLst/>
          </a:prstGeom>
          <a:gradFill>
            <a:gsLst>
              <a:gs pos="14000">
                <a:schemeClr val="tx1"/>
              </a:gs>
              <a:gs pos="38682">
                <a:srgbClr val="FFFFEB"/>
              </a:gs>
              <a:gs pos="59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неналоговым доходам будет продолжена работа по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дальнейшей замене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аренды муниципального имущества на налоговые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политики</a:t>
            </a:r>
          </a:p>
          <a:p>
            <a:pPr algn="ctr"/>
            <a:r>
              <a:rPr lang="ru-RU" sz="22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принципы формирования расходов бюджета Талдомского городского округа</a:t>
            </a:r>
          </a:p>
          <a:p>
            <a:pPr algn="ctr"/>
            <a:r>
              <a:rPr lang="ru-RU" sz="22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2024 год  и плановый период 2025-2026 годов</a:t>
            </a:r>
            <a:endParaRPr lang="ru-RU" sz="2200" i="1" dirty="0" smtClean="0">
              <a:solidFill>
                <a:schemeClr val="accent2">
                  <a:lumMod val="75000"/>
                </a:schemeClr>
              </a:solidFill>
              <a:effectLst>
                <a:glow rad="127000">
                  <a:schemeClr val="tx1">
                    <a:lumMod val="9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Бюджетная политика в области расходов в 2024-2026 годах будет направлена, в первую очередь на дальнейшее развитие экономики и социальной сферы, сохранение социальной направленности бюджета, повышение результативности бюджетных расходов, развитие программно-целевых методов управления.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При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этом, учитывая, что объем расходов бюджета Талдомского городского округа ограничен его доходными возможностями, бюджетная политика в области расходов будет направлена на безусловное исполнение в полном объеме действующих расходных обязательств.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Приоритетом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политики Талдомского городского округа является её социальная направленность – удовлетворение потребностей граждан в услугах образования, культурном и духовном развитии, информации, досуге, обеспечении социальных гарантий и социальной защиты граждан, в отношении которых на уровне городского округа существуют финансовые обязательства.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Основные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приоритеты расходов бюджета Талдомского городского округа 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году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определены с учетом необходимости решения неотложных проблем экономического и социального развития округа, достижения целевых показателей, обозначенных в Указе Президента РФ от 7 мая 2018 года, участие в реализации национальных проектов на территории округа. В их числе: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повышение эффективности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качества услуг в сфере образования, культуры, физической культуры и спорта;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оптимизация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бюджетных учреждений на оплату коммунальных услуг и материальные затраты;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реализация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 Талдомского городского округа.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Удельный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 расходов на социально – культурную сферу, включающих в себя расходы на образование, социальную политику, культуру, физкультуру и спорт, остается на протяжении нескольких лет стабильно высоким. 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данная тенденция сохранится и на финансирование указанных отраслей будет направлено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51,5 процентов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расходов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бюджета, в том числе доля расходов на образование составит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39,6% от всех расходов бюджета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культуру и кинематографию -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%, на физкультуру и спорт –2,7 % социальную политику 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5 %.</a:t>
            </a:r>
          </a:p>
          <a:p>
            <a:pPr algn="just"/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4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7007">
              <a:schemeClr val="tx1"/>
            </a:gs>
            <a:gs pos="74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906000" cy="6858000"/>
          </a:xfrm>
          <a:prstGeom prst="rect">
            <a:avLst/>
          </a:prstGeom>
          <a:gradFill>
            <a:gsLst>
              <a:gs pos="13000">
                <a:schemeClr val="tx1"/>
              </a:gs>
              <a:gs pos="37225">
                <a:srgbClr val="FFFFEB"/>
              </a:gs>
              <a:gs pos="88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продолжена работа по содержанию всей имеющейся сети бюджетных учреждений в отраслях образования, культуры, физической культуры и спорта, укреплению их материально-технической базы, созданию безопасных условий пребывания в учреждениях социально-культурной сферы. Приоритетным направлением бюджетной политики на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в сфере образования является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дальнейшее совершенствование структуры отрасли образования в округе, повышение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расходов на функционирование отрасли, поддержание уровня оплаты труда работников образовательных учреждений, удовлетворение потребности в местах в детских дошкольных учреждениях, дальнейшее развитие учреждений дополнительного образования детей в сфере культуры. Будет продолжена работа по обновлению материально-технической базы для реализации основных и дополнительных общеобразовательных программ цифрового и гуманитарного профилей в сельских школах округа. В сфере социальной защиты населения приоритетными являются дальнейшее развитие и совершенствование мер социальной поддержки отдельных категорий граждан городского округа, создание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безбарьерной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среды для людей с ограниченными возможностями здоровья, безусловное выполнение обязательств по выплате социальных пособий и компенсаций. Будет продолжена политика стабилизации доли расходов бюджета на управление путем оптимизации структуры управления, уменьшения непроизводительных расходов. 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году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указанные расходы в структуре расходов бюджета составят 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,1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от всех расходов бюджета.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Дальнейшее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получит система предоставления государственных и муниципальных услуг на базе многофункционального центра предоставления государственных и муниципальных услуг.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Продолжится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организации и совершенствованию транспортного обслуживания населения по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внутримуниципальным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маршрутам на основе долгосрочного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договора на транспортное обслуживание населения округа сроком на 5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– 55 684,0 тыс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будет выделено из бюджета 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году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транспортное обслуживание населения округа. Реализация бюджетной политики в области транспортного обслуживания позволит сохранить действующую маршрутную сеть и гарантировать предоставление услуг транспортом общего пользования на внутримуниципальных маршрутах с низким пассажиропотоком.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За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средств Дорожного фонда и доходов бюджета Талдомского городского округа предусмотрены ассигнования в сумме </a:t>
            </a:r>
            <a:endParaRPr lang="en-US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488 285,0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  на содержание и ремонт автомобильных дорог общего пользования.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На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муниципальную поддержку развития малого и среднего предпринимательства в</a:t>
            </a:r>
            <a:r>
              <a:rPr lang="ru-RU" sz="1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Талдомском городского округе будет направлено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00,0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 Финансирование будет осуществляться в рамках реализации мероприятий соответствующей муниципальной программы Талдомского городского округа, направленных на создание и развитие инфраструктуры поддержки субъектов малого и среднего предпринимательства.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Будет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продолжена программа предоставления социальных выплат на приобретение жилья молодым семьям, программа формирования современной комфортной среды проживания, программа переселения граждан из аварийного жилья, программы экологического благополучия территории и безопасности населения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68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8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1200329"/>
          </a:xfrm>
          <a:prstGeom prst="rect">
            <a:avLst/>
          </a:prstGeom>
          <a:gradFill>
            <a:gsLst>
              <a:gs pos="17000">
                <a:schemeClr val="tx1"/>
              </a:gs>
              <a:gs pos="46736">
                <a:srgbClr val="FFFFEB"/>
              </a:gs>
              <a:gs pos="8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приоритеты </a:t>
            </a:r>
            <a:r>
              <a:rPr lang="ru-RU" sz="24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налоговой политики </a:t>
            </a:r>
            <a:endParaRPr lang="ru-RU" sz="2400" b="1" i="1" dirty="0" smtClean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</a:t>
            </a:r>
          </a:p>
          <a:p>
            <a:pPr algn="ctr"/>
            <a:r>
              <a:rPr lang="ru-RU" sz="2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4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2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плановый период </a:t>
            </a:r>
            <a:r>
              <a:rPr lang="ru-RU" sz="2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4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4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130300"/>
            <a:ext cx="9906000" cy="5324535"/>
          </a:xfrm>
          <a:prstGeom prst="rect">
            <a:avLst/>
          </a:prstGeom>
          <a:gradFill>
            <a:gsLst>
              <a:gs pos="56236">
                <a:srgbClr val="FFFFEB"/>
              </a:gs>
              <a:gs pos="16000">
                <a:schemeClr val="tx1"/>
              </a:gs>
              <a:gs pos="89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r>
              <a:rPr lang="ru-RU" sz="1700" dirty="0"/>
              <a:t>В </a:t>
            </a:r>
            <a:r>
              <a:rPr lang="ru-RU" sz="1700" dirty="0" smtClean="0"/>
              <a:t>  </a:t>
            </a: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и на среднесрочную перспективу 2025-2026 годов налоговая политика Талдомского городского округа направлена на обеспечение сбалансированности и устойчивости бюджетной системы, выполнения расходных обязательств, роста налоговых и неналоговых доходов бюджета в период существенного влияния неблагоприятных факторов в условиях внешнего </a:t>
            </a: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санкционного</a:t>
            </a: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давления.</a:t>
            </a:r>
          </a:p>
          <a:p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 действующей налоговой системы Российской </a:t>
            </a: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 </a:t>
            </a:r>
            <a:r>
              <a:rPr lang="ru-RU" sz="17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</a:t>
            </a:r>
            <a:r>
              <a:rPr lang="ru-RU" sz="17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налоговой политики Талдомского городского округа в 2024-2026 годах  включают в  себя:</a:t>
            </a:r>
            <a:endParaRPr lang="ru-RU" sz="17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</a:t>
            </a:r>
            <a:r>
              <a:rPr lang="ru-RU" sz="1700" dirty="0" smtClean="0">
                <a:solidFill>
                  <a:schemeClr val="bg1"/>
                </a:solidFill>
              </a:rPr>
              <a:t> </a:t>
            </a: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предпринимательской 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активности</a:t>
            </a: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малого и среднего предпринимательства</a:t>
            </a: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дальнейшее 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инвестиционного климата</a:t>
            </a: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льгот на временной основе и обязательный анализ эффективности их применения.</a:t>
            </a:r>
          </a:p>
          <a:p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достижения планируемых параметров доходной части бюджета на 2024 год, определенных в условиях действующего налогового и бюджетного законодательства будет продолжена работа по стабилизации доли собственных налоговых и неналоговых доходов в общей сумме доходов бюджета округа.</a:t>
            </a:r>
          </a:p>
          <a:p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В 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целях расширения налоговой базы имущественных налогов предстоит активизировать работу по проведению инвентаризации и учета объектов недвижимости, принадлежащим физическим лицам, постановке на кадастровый учет земельных участков, применения кадастровой стоимости в качестве налоговой базы по имущественным налогам.</a:t>
            </a:r>
          </a:p>
          <a:p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продолжена </a:t>
            </a: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решению  </a:t>
            </a:r>
            <a:r>
              <a:rPr lang="ru-RU" sz="17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следующих  задач: 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125401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8000">
              <a:schemeClr val="tx1"/>
            </a:gs>
            <a:gs pos="100000">
              <a:srgbClr val="FFFFEB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461665"/>
          </a:xfrm>
          <a:prstGeom prst="rect">
            <a:avLst/>
          </a:prstGeom>
          <a:gradFill>
            <a:gsLst>
              <a:gs pos="17000">
                <a:schemeClr val="tx1"/>
              </a:gs>
              <a:gs pos="46736">
                <a:srgbClr val="FFFFEB"/>
              </a:gs>
              <a:gs pos="8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/>
            <a:endParaRPr lang="ru-RU" sz="2400" b="1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906000" cy="1200329"/>
          </a:xfrm>
          <a:prstGeom prst="rect">
            <a:avLst/>
          </a:prstGeom>
          <a:gradFill>
            <a:gsLst>
              <a:gs pos="2500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налоговой политики </a:t>
            </a:r>
          </a:p>
          <a:p>
            <a:pPr algn="ctr"/>
            <a:r>
              <a:rPr lang="ru-RU" sz="24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</a:t>
            </a:r>
          </a:p>
          <a:p>
            <a:pPr algn="ctr"/>
            <a:r>
              <a:rPr lang="ru-RU" sz="24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2024 год  и на плановый период 2025 и 2026 годов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130301"/>
            <a:ext cx="9906000" cy="5909310"/>
          </a:xfrm>
          <a:prstGeom prst="rect">
            <a:avLst/>
          </a:prstGeom>
          <a:gradFill>
            <a:gsLst>
              <a:gs pos="70000">
                <a:srgbClr val="FFFFEB"/>
              </a:gs>
              <a:gs pos="9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применения местных налоговых льгот в целях их ежегодного обновления и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актуализации</a:t>
            </a: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увеличению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налогооблагаемой базы по местным налогам за счет вовлечения в налоговый оборот объектов недвижимости и земельных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улучшению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администрирования доходов бюджета  и снижение доли теневого сектора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постановке на налоговый учет новых налогоплательщиков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повышению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использования муниципальной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недоимки  по платежам в бюджет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поиску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дополнительных источников пополнения бюджета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1734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1860">
              <a:srgbClr val="FFFFEB"/>
            </a:gs>
            <a:gs pos="17000">
              <a:schemeClr val="tx1"/>
            </a:gs>
            <a:gs pos="8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709509"/>
              </p:ext>
            </p:extLst>
          </p:nvPr>
        </p:nvGraphicFramePr>
        <p:xfrm>
          <a:off x="0" y="1231901"/>
          <a:ext cx="9906000" cy="56732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197599">
                  <a:extLst>
                    <a:ext uri="{9D8B030D-6E8A-4147-A177-3AD203B41FA5}">
                      <a16:colId xmlns:a16="http://schemas.microsoft.com/office/drawing/2014/main" val="992068863"/>
                    </a:ext>
                  </a:extLst>
                </a:gridCol>
                <a:gridCol w="1704074">
                  <a:extLst>
                    <a:ext uri="{9D8B030D-6E8A-4147-A177-3AD203B41FA5}">
                      <a16:colId xmlns:a16="http://schemas.microsoft.com/office/drawing/2014/main" val="409080459"/>
                    </a:ext>
                  </a:extLst>
                </a:gridCol>
                <a:gridCol w="2004327">
                  <a:extLst>
                    <a:ext uri="{9D8B030D-6E8A-4147-A177-3AD203B41FA5}">
                      <a16:colId xmlns:a16="http://schemas.microsoft.com/office/drawing/2014/main" val="2068231797"/>
                    </a:ext>
                  </a:extLst>
                </a:gridCol>
              </a:tblGrid>
              <a:tr h="1563505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9000">
                          <a:srgbClr val="FFFFEB"/>
                        </a:gs>
                        <a:gs pos="14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   </a:t>
                      </a:r>
                    </a:p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</a:p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3000">
                          <a:schemeClr val="tx1"/>
                        </a:gs>
                        <a:gs pos="41000">
                          <a:srgbClr val="FFFFEB"/>
                        </a:gs>
                        <a:gs pos="9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 объеме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налоговых и неналоговых   доходов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chemeClr val="tx1"/>
                        </a:gs>
                        <a:gs pos="66000">
                          <a:srgbClr val="FFFFEB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08482798"/>
                  </a:ext>
                </a:extLst>
              </a:tr>
              <a:tr h="402044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454 000,0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74783863"/>
                  </a:ext>
                </a:extLst>
              </a:tr>
              <a:tr h="402044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106 500,0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6484459"/>
                  </a:ext>
                </a:extLst>
              </a:tr>
              <a:tr h="1272686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производимых на территории Российской Федерации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64 527,0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24620038"/>
                  </a:ext>
                </a:extLst>
              </a:tr>
              <a:tr h="804088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120 700,0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27574635"/>
                  </a:ext>
                </a:extLst>
              </a:tr>
              <a:tr h="779689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50 000,0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77683395"/>
                  </a:ext>
                </a:extLst>
              </a:tr>
              <a:tr h="402044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доходы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139 706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45713454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409465"/>
            <a:ext cx="9906000" cy="830997"/>
          </a:xfrm>
          <a:prstGeom prst="rect">
            <a:avLst/>
          </a:prstGeom>
          <a:gradFill>
            <a:gsLst>
              <a:gs pos="48196">
                <a:srgbClr val="FFFFEB"/>
              </a:gs>
              <a:gs pos="10219">
                <a:schemeClr val="tx1"/>
              </a:gs>
              <a:gs pos="85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Структура  и  объемы  налоговых  и неналоговых доходов  бюджета</a:t>
            </a:r>
            <a:endParaRPr kumimoji="0" lang="ru-RU" altLang="ru-RU" sz="2400" b="1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ru-RU" altLang="ru-RU" sz="2400" b="1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4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83463" flipV="1">
            <a:off x="9189732" y="196819"/>
            <a:ext cx="304733" cy="2205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5176"/>
            <a:ext cx="9924288" cy="7123176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accent1">
                <a:alpha val="100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-254000"/>
            <a:ext cx="9906000" cy="6914713"/>
          </a:xfrm>
          <a:prstGeom prst="rect">
            <a:avLst/>
          </a:prstGeom>
          <a:effectLst>
            <a:glow rad="127000">
              <a:schemeClr val="accent1">
                <a:lumMod val="60000"/>
                <a:lumOff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ts val="3840"/>
              </a:lnSpc>
            </a:pPr>
            <a:endParaRPr lang="ru" sz="3200" b="1" i="1" dirty="0" smtClean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r>
              <a:rPr lang="ru" sz="32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</a:t>
            </a:r>
            <a:r>
              <a:rPr lang="ru" sz="32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БЮДЖЕТ  ДЛЯ  </a:t>
            </a:r>
            <a:r>
              <a:rPr lang="ru" sz="32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ГРАЖДАН</a:t>
            </a:r>
          </a:p>
          <a:p>
            <a:pPr>
              <a:lnSpc>
                <a:spcPts val="3840"/>
              </a:lnSpc>
            </a:pPr>
            <a:r>
              <a:rPr lang="ru" sz="1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РАЗРАБОТАН   </a:t>
            </a:r>
            <a:r>
              <a:rPr lang="ru" sz="14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ФИНАНСОВЫМ  УПРАВЛЕНИЕМ     АДМИНИСТРАЦИИ  ТАЛДОМСКОГО  ГОРОДСКОГО  </a:t>
            </a:r>
            <a:r>
              <a:rPr lang="ru" sz="1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ОКРУГА   </a:t>
            </a:r>
          </a:p>
          <a:p>
            <a:pPr algn="ctr">
              <a:lnSpc>
                <a:spcPts val="3840"/>
              </a:lnSpc>
            </a:pPr>
            <a:r>
              <a:rPr lang="ru" sz="1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</a:t>
            </a:r>
            <a:r>
              <a:rPr lang="ru" sz="1400" b="1" i="1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НА  ОСНОВЕ  ПРОЕКТА   РЕШЕНИЯ СОВЕТА  ДЕПУТАТОВ  ТАЛДОМСКОГО  </a:t>
            </a:r>
            <a:r>
              <a:rPr lang="ru" sz="1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ГОРОДСКОГО  ОКРУГА </a:t>
            </a:r>
          </a:p>
          <a:p>
            <a:pPr algn="ctr">
              <a:lnSpc>
                <a:spcPts val="3840"/>
              </a:lnSpc>
            </a:pPr>
            <a:r>
              <a:rPr lang="ru" sz="1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«О  БЮДЖЕТЕ  ТАЛДОМСКОГО  ГОРОДСКОГО  ОКРУГА</a:t>
            </a:r>
          </a:p>
          <a:p>
            <a:pPr algn="ctr">
              <a:lnSpc>
                <a:spcPts val="3840"/>
              </a:lnSpc>
            </a:pPr>
            <a:r>
              <a:rPr lang="ru" sz="1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НА  2024  ГОД   И   НА ПЛАНОВЫЙ ПЕРИОД  2025  и  2026 ГОДОВ»</a:t>
            </a:r>
            <a:endParaRPr lang="ru" sz="1400" b="1" i="1" dirty="0" smtClean="0">
              <a:solidFill>
                <a:schemeClr val="accent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endParaRPr lang="ru" sz="1400" b="1" dirty="0">
              <a:solidFill>
                <a:schemeClr val="accent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endParaRPr lang="ru" sz="1400" b="1" dirty="0" smtClean="0">
              <a:solidFill>
                <a:schemeClr val="accent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r>
              <a:rPr lang="ru" sz="1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  </a:t>
            </a:r>
          </a:p>
          <a:p>
            <a:pPr algn="ctr">
              <a:lnSpc>
                <a:spcPts val="3840"/>
              </a:lnSpc>
            </a:pPr>
            <a:r>
              <a:rPr lang="ru" sz="1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            </a:t>
            </a:r>
          </a:p>
          <a:p>
            <a:pPr algn="ctr">
              <a:lnSpc>
                <a:spcPts val="3840"/>
              </a:lnSpc>
            </a:pPr>
            <a:r>
              <a:rPr lang="ru" sz="13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ПУБЛИЧНЫЕ  СЛУШАНИЯ ПО  </a:t>
            </a:r>
            <a:r>
              <a:rPr lang="ru" sz="13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ПРОЕКТУ  </a:t>
            </a:r>
            <a:r>
              <a:rPr lang="ru" sz="13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РЕШЕНИЯ </a:t>
            </a:r>
            <a:r>
              <a:rPr lang="ru" sz="13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СОВЕТА  ДЕПУТАТОВ  </a:t>
            </a:r>
            <a:r>
              <a:rPr lang="ru" sz="13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ТАЛДОМСКОГО ГОРОДСКОГО  ОКРУГА </a:t>
            </a:r>
          </a:p>
          <a:p>
            <a:pPr algn="ctr">
              <a:lnSpc>
                <a:spcPts val="3840"/>
              </a:lnSpc>
            </a:pPr>
            <a:r>
              <a:rPr lang="ru" sz="13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«О  БЮДЖЕТЕ  ТАЛДОМСКОГО  ГОРОДСКОГО  ОКРУГА</a:t>
            </a:r>
          </a:p>
          <a:p>
            <a:pPr algn="ctr">
              <a:lnSpc>
                <a:spcPts val="3840"/>
              </a:lnSpc>
            </a:pPr>
            <a:r>
              <a:rPr lang="ru" sz="13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НА  2024  ГОД   И   </a:t>
            </a:r>
            <a:r>
              <a:rPr lang="ru" sz="13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НА  </a:t>
            </a:r>
            <a:r>
              <a:rPr lang="ru" sz="13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ПЛАНОВЫЙ ПЕРИОД  2025  и  </a:t>
            </a:r>
            <a:r>
              <a:rPr lang="ru" sz="13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2026 ГОДОВ» СОСТОЯТСЯ  7 ДЕКАБРЯ 2023 ГОДА В 10.00 ЧАСОВ </a:t>
            </a:r>
          </a:p>
          <a:p>
            <a:pPr algn="ctr">
              <a:lnSpc>
                <a:spcPts val="3840"/>
              </a:lnSpc>
            </a:pPr>
            <a:r>
              <a:rPr lang="ru" sz="13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В  ЗАЛЕ  ЗАСЕДАНИЙ  АДМИНИСТРАЦИИ  ТАЛДОМСКОГО  ГОРОДСКОГО  ОКРУГА</a:t>
            </a:r>
            <a:endParaRPr lang="ru" sz="1300" b="1" i="1" dirty="0" smtClean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9887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8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906000" cy="632480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2100">
                <a:srgbClr val="FFFFEB"/>
              </a:gs>
              <a:gs pos="75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неналоговым доходам будет продолжена работа по дальнейшей замене аренды муниципального имущества на налоговые доходы путем продажи земель из аренды в собственность и постепенной продажи муниципального имущества, не требующего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ся для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выполнения полномочий. 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2024 году будет продолжена работа с населением по вовлечению в налоговый оборот незарегистрированных объектов недвижимого имущества и уплаты на территории Талдомского городского округа налога на имущество физических лиц, исходя из кадастровой стоимости объектов налогообложения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Продолжится работа по совершенствованию местного налогового законодательства, проведению постоянного мониторинга нормативных правовых актов с целью приведения их в соответствие с изменениями, внесенными в законодательство Российской Федерации о налогах и сборах. 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В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области налоговой политики будет продолжена практика налогового администрирования в рамках работы Межведомственной комиссии по мобилизации доходов бюджета Талдомского городского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округа.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19945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tx2">
              <a:lumMod val="75000"/>
            </a:schemeClr>
          </a:fgClr>
          <a:bgClr>
            <a:schemeClr val="tx2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455846"/>
              </p:ext>
            </p:extLst>
          </p:nvPr>
        </p:nvGraphicFramePr>
        <p:xfrm>
          <a:off x="1" y="4025901"/>
          <a:ext cx="9906000" cy="3323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2677">
                  <a:extLst>
                    <a:ext uri="{9D8B030D-6E8A-4147-A177-3AD203B41FA5}">
                      <a16:colId xmlns:a16="http://schemas.microsoft.com/office/drawing/2014/main" val="1085350515"/>
                    </a:ext>
                  </a:extLst>
                </a:gridCol>
                <a:gridCol w="1566114">
                  <a:extLst>
                    <a:ext uri="{9D8B030D-6E8A-4147-A177-3AD203B41FA5}">
                      <a16:colId xmlns:a16="http://schemas.microsoft.com/office/drawing/2014/main" val="2187949970"/>
                    </a:ext>
                  </a:extLst>
                </a:gridCol>
                <a:gridCol w="1724444">
                  <a:extLst>
                    <a:ext uri="{9D8B030D-6E8A-4147-A177-3AD203B41FA5}">
                      <a16:colId xmlns:a16="http://schemas.microsoft.com/office/drawing/2014/main" val="429473592"/>
                    </a:ext>
                  </a:extLst>
                </a:gridCol>
                <a:gridCol w="1205141">
                  <a:extLst>
                    <a:ext uri="{9D8B030D-6E8A-4147-A177-3AD203B41FA5}">
                      <a16:colId xmlns:a16="http://schemas.microsoft.com/office/drawing/2014/main" val="665281835"/>
                    </a:ext>
                  </a:extLst>
                </a:gridCol>
                <a:gridCol w="1592881">
                  <a:extLst>
                    <a:ext uri="{9D8B030D-6E8A-4147-A177-3AD203B41FA5}">
                      <a16:colId xmlns:a16="http://schemas.microsoft.com/office/drawing/2014/main" val="2816889121"/>
                    </a:ext>
                  </a:extLst>
                </a:gridCol>
                <a:gridCol w="1354743">
                  <a:extLst>
                    <a:ext uri="{9D8B030D-6E8A-4147-A177-3AD203B41FA5}">
                      <a16:colId xmlns:a16="http://schemas.microsoft.com/office/drawing/2014/main" val="3434536086"/>
                    </a:ext>
                  </a:extLst>
                </a:gridCol>
              </a:tblGrid>
              <a:tr h="97967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 </a:t>
                      </a: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исполнение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1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год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(тыс.руб.)</a:t>
                      </a: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(тыс.руб.)</a:t>
                      </a: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r>
                        <a:rPr lang="ru-RU" sz="14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(тыс.руб.)</a:t>
                      </a: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r>
                        <a:rPr lang="ru-RU" sz="14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7716208"/>
                  </a:ext>
                </a:extLst>
              </a:tr>
              <a:tr h="31602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3 776 533,83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4 359 294,60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3 971 101,90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3 812 010,55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4 684 682,78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24536825"/>
                  </a:ext>
                </a:extLst>
              </a:tr>
              <a:tr h="66365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безвозмездные поступления из бюджетов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других уровней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348 501,23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2 294 872,80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035 668,90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8000">
                          <a:schemeClr val="tx1"/>
                        </a:gs>
                        <a:gs pos="42000">
                          <a:srgbClr val="FFFFEB"/>
                        </a:gs>
                        <a:gs pos="8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1 675 880,55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2 303 842,78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29690021"/>
                  </a:ext>
                </a:extLst>
              </a:tr>
              <a:tr h="31602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616 459,47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4 487 963,00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3 996 976,00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3 826 680,619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4 694 493,392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0658744"/>
                  </a:ext>
                </a:extLst>
              </a:tr>
              <a:tr h="53724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(-)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Профицит(+)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160 074,36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-128 668,40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-25 874,10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-14 670,069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-9 810,612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34806044"/>
                  </a:ext>
                </a:extLst>
              </a:tr>
              <a:tr h="51098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долг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48 044,51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84 217,40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29 929,452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5 000,00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87100731"/>
                  </a:ext>
                </a:extLst>
              </a:tr>
            </a:tbl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526775276"/>
              </p:ext>
            </p:extLst>
          </p:nvPr>
        </p:nvGraphicFramePr>
        <p:xfrm>
          <a:off x="487974" y="868298"/>
          <a:ext cx="8827476" cy="2866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571586808"/>
              </p:ext>
            </p:extLst>
          </p:nvPr>
        </p:nvGraphicFramePr>
        <p:xfrm>
          <a:off x="-1" y="1"/>
          <a:ext cx="9906001" cy="408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1136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920950"/>
              </p:ext>
            </p:extLst>
          </p:nvPr>
        </p:nvGraphicFramePr>
        <p:xfrm>
          <a:off x="1" y="1600201"/>
          <a:ext cx="9906000" cy="52577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87900">
                  <a:extLst>
                    <a:ext uri="{9D8B030D-6E8A-4147-A177-3AD203B41FA5}">
                      <a16:colId xmlns:a16="http://schemas.microsoft.com/office/drawing/2014/main" val="833408645"/>
                    </a:ext>
                  </a:extLst>
                </a:gridCol>
                <a:gridCol w="939800">
                  <a:extLst>
                    <a:ext uri="{9D8B030D-6E8A-4147-A177-3AD203B41FA5}">
                      <a16:colId xmlns:a16="http://schemas.microsoft.com/office/drawing/2014/main" val="4094822849"/>
                    </a:ext>
                  </a:extLst>
                </a:gridCol>
                <a:gridCol w="927098">
                  <a:extLst>
                    <a:ext uri="{9D8B030D-6E8A-4147-A177-3AD203B41FA5}">
                      <a16:colId xmlns:a16="http://schemas.microsoft.com/office/drawing/2014/main" val="1289495260"/>
                    </a:ext>
                  </a:extLst>
                </a:gridCol>
                <a:gridCol w="825502">
                  <a:extLst>
                    <a:ext uri="{9D8B030D-6E8A-4147-A177-3AD203B41FA5}">
                      <a16:colId xmlns:a16="http://schemas.microsoft.com/office/drawing/2014/main" val="3751967997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988692377"/>
                    </a:ext>
                  </a:extLst>
                </a:gridCol>
                <a:gridCol w="761999">
                  <a:extLst>
                    <a:ext uri="{9D8B030D-6E8A-4147-A177-3AD203B41FA5}">
                      <a16:colId xmlns:a16="http://schemas.microsoft.com/office/drawing/2014/main" val="31112103"/>
                    </a:ext>
                  </a:extLst>
                </a:gridCol>
                <a:gridCol w="863601">
                  <a:extLst>
                    <a:ext uri="{9D8B030D-6E8A-4147-A177-3AD203B41FA5}">
                      <a16:colId xmlns:a16="http://schemas.microsoft.com/office/drawing/2014/main" val="2035113425"/>
                    </a:ext>
                  </a:extLst>
                </a:gridCol>
              </a:tblGrid>
              <a:tr h="4892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</a:p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год</a:t>
                      </a: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</a:t>
                      </a:r>
                    </a:p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2023 года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2024 год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2025 год</a:t>
                      </a:r>
                      <a:endParaRPr lang="ru-RU" sz="105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32915210"/>
                  </a:ext>
                </a:extLst>
              </a:tr>
              <a:tr h="994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13351405"/>
                  </a:ext>
                </a:extLst>
              </a:tr>
              <a:tr h="3837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428 032,60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459 670,00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1 843 793,60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1 935 433,00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2 136 130,00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2 380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840,00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78887856"/>
                  </a:ext>
                </a:extLst>
              </a:tr>
              <a:tr h="3837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1 279 486,85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1 361 335,00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1 570 901,10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1 817 327,00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2 062 706,00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2 307 334,00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89083165"/>
                  </a:ext>
                </a:extLst>
              </a:tr>
              <a:tr h="3837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ПРИБЫЛЬ,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963 416,85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1 028 000,00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1 250 000,00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1454 000,00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1 614 200,00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812 200,00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23673032"/>
                  </a:ext>
                </a:extLst>
              </a:tr>
              <a:tr h="3837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963 416,85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1 028 000,00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1 250 000,00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1 454 000,00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1 614 200,00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812 200,00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85889518"/>
                  </a:ext>
                </a:extLst>
              </a:tr>
              <a:tr h="4617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ТОВАРЫ (РАБОТЫ, УСЛУГИ), РЕАЛИЗУЕМЫЕ НА ТЕРРИТОРИИ РОССИЙСКОЙ ФЕДЕРАЦИИ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46 525,31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64 527,00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68 530,00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71 418,00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58076755"/>
                  </a:ext>
                </a:extLst>
              </a:tr>
              <a:tr h="4080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46 525,31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64 527,00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68 530,00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71 418,00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39302672"/>
                  </a:ext>
                </a:extLst>
              </a:tr>
              <a:tr h="2764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114 504,47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132 800,00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118 780,50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129 700,00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176 765,00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208 077,00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87387041"/>
                  </a:ext>
                </a:extLst>
              </a:tr>
              <a:tr h="3738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104 082,92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183,00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191 111,00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35358361"/>
                  </a:ext>
                </a:extLst>
              </a:tr>
              <a:tr h="3159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«Автоматизированная упрощенная система налогообложения»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888,00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04352688"/>
                  </a:ext>
                </a:extLst>
              </a:tr>
              <a:tr h="3159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-1,22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-219,50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38221455"/>
                  </a:ext>
                </a:extLst>
              </a:tr>
              <a:tr h="3027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-9,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1697989"/>
                  </a:ext>
                </a:extLst>
              </a:tr>
              <a:tr h="3738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432,39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11 800,00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14 762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16 078,00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02116552"/>
                  </a:ext>
                </a:extLst>
              </a:tr>
              <a:tr h="3055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ИМУЩЕСТВО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145 690,29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156 500,00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189 944,00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201 815,00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58320506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 rot="10800000" flipV="1">
            <a:off x="8915396" y="1447800"/>
            <a:ext cx="838203" cy="1524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428132"/>
              </p:ext>
            </p:extLst>
          </p:nvPr>
        </p:nvGraphicFramePr>
        <p:xfrm>
          <a:off x="0" y="0"/>
          <a:ext cx="9906001" cy="68580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54930">
                  <a:extLst>
                    <a:ext uri="{9D8B030D-6E8A-4147-A177-3AD203B41FA5}">
                      <a16:colId xmlns:a16="http://schemas.microsoft.com/office/drawing/2014/main" val="833408645"/>
                    </a:ext>
                  </a:extLst>
                </a:gridCol>
                <a:gridCol w="839692">
                  <a:extLst>
                    <a:ext uri="{9D8B030D-6E8A-4147-A177-3AD203B41FA5}">
                      <a16:colId xmlns:a16="http://schemas.microsoft.com/office/drawing/2014/main" val="4094822849"/>
                    </a:ext>
                  </a:extLst>
                </a:gridCol>
                <a:gridCol w="775100">
                  <a:extLst>
                    <a:ext uri="{9D8B030D-6E8A-4147-A177-3AD203B41FA5}">
                      <a16:colId xmlns:a16="http://schemas.microsoft.com/office/drawing/2014/main" val="1289495260"/>
                    </a:ext>
                  </a:extLst>
                </a:gridCol>
                <a:gridCol w="904284">
                  <a:extLst>
                    <a:ext uri="{9D8B030D-6E8A-4147-A177-3AD203B41FA5}">
                      <a16:colId xmlns:a16="http://schemas.microsoft.com/office/drawing/2014/main" val="3751967997"/>
                    </a:ext>
                  </a:extLst>
                </a:gridCol>
                <a:gridCol w="826774">
                  <a:extLst>
                    <a:ext uri="{9D8B030D-6E8A-4147-A177-3AD203B41FA5}">
                      <a16:colId xmlns:a16="http://schemas.microsoft.com/office/drawing/2014/main" val="988692377"/>
                    </a:ext>
                  </a:extLst>
                </a:gridCol>
                <a:gridCol w="904284">
                  <a:extLst>
                    <a:ext uri="{9D8B030D-6E8A-4147-A177-3AD203B41FA5}">
                      <a16:colId xmlns:a16="http://schemas.microsoft.com/office/drawing/2014/main" val="31112103"/>
                    </a:ext>
                  </a:extLst>
                </a:gridCol>
                <a:gridCol w="800937">
                  <a:extLst>
                    <a:ext uri="{9D8B030D-6E8A-4147-A177-3AD203B41FA5}">
                      <a16:colId xmlns:a16="http://schemas.microsoft.com/office/drawing/2014/main" val="2035113425"/>
                    </a:ext>
                  </a:extLst>
                </a:gridCol>
              </a:tblGrid>
              <a:tr h="5126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год</a:t>
                      </a: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</a:t>
                      </a:r>
                    </a:p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2023 года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2024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2025  год</a:t>
                      </a:r>
                      <a:endParaRPr lang="ru-RU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32915210"/>
                  </a:ext>
                </a:extLst>
              </a:tr>
              <a:tr h="969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13351405"/>
                  </a:ext>
                </a:extLst>
              </a:tr>
              <a:tr h="3100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46 073,63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64 495,00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74 583,00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20951936"/>
                  </a:ext>
                </a:extLst>
              </a:tr>
              <a:tr h="3624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99 616,66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106 500,00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125 449,00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127 232,00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8935778"/>
                  </a:ext>
                </a:extLst>
              </a:tr>
              <a:tr h="3235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9 309,28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12 600,00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13 267,00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13 824,00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85052797"/>
                  </a:ext>
                </a:extLst>
              </a:tr>
              <a:tr h="4659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ЗАДОЛЖНОСТЬ И ПЕРЕРАСЧЕТЫ ПО ОТМЕНЕННЫМ НАЛОГАМ,СБОРАМ И ИНЫМ ОБЯЗАТЕЛЬНЫМ ПЛАТЕЖАМ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40,65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28591679"/>
                  </a:ext>
                </a:extLst>
              </a:tr>
              <a:tr h="232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НАЛОГОВЫЕ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147,50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92099229"/>
                  </a:ext>
                </a:extLst>
              </a:tr>
              <a:tr h="2718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148 545,75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98 335,00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272 930,60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118 106,00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73 424,00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73 506,00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7995824"/>
                  </a:ext>
                </a:extLst>
              </a:tr>
              <a:tr h="4142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49 537,29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44 381,00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60 550,60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55 430,00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43 926,00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010,00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21232172"/>
                  </a:ext>
                </a:extLst>
              </a:tr>
              <a:tr h="2588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961,60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47665599"/>
                  </a:ext>
                </a:extLst>
              </a:tr>
              <a:tr h="3740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18 841,37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9 120,00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146 500,00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60090630"/>
                  </a:ext>
                </a:extLst>
              </a:tr>
              <a:tr h="3740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ИМУЩЕСТВА, ЗАЧИСЛЯЕМЫЕ В БЮДЖЕТ ТАЛДОМСКОГО ГОРОДСКОГО ОКРУГА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56 656,45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39 500,00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32 700,00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76103627"/>
                  </a:ext>
                </a:extLst>
              </a:tr>
              <a:tr h="232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ВЗЫСКАНИЯ (ШТРАФЫ)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22 339,90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10 122,00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10 120,00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42984873"/>
                  </a:ext>
                </a:extLst>
              </a:tr>
              <a:tr h="1941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209,14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65326969"/>
                  </a:ext>
                </a:extLst>
              </a:tr>
              <a:tr h="2459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2 348 501,23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2 765 957,60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2 515 501,00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2 035 668,90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1 675 880,55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2 303 842,78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366094"/>
                  </a:ext>
                </a:extLst>
              </a:tr>
              <a:tr h="3883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2 352 990,38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2 831 613,00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2 515 501,00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2 035 668,90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1 675 880,55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2 303 842,78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57085698"/>
                  </a:ext>
                </a:extLst>
              </a:tr>
              <a:tr h="2459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бюджетной системы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624 173,00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554 187,00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295 983,00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292 727,00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46692801"/>
                  </a:ext>
                </a:extLst>
              </a:tr>
              <a:tr h="3740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933 781,24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1 361 031,00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1 056 140,00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688 492,60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569 267,99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1 218 839,22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74309773"/>
                  </a:ext>
                </a:extLst>
              </a:tr>
              <a:tr h="2105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775 217,29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809 821,00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798 600,00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791 989,30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810 629,56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792 276,56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84966301"/>
                  </a:ext>
                </a:extLst>
              </a:tr>
              <a:tr h="2200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818,85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10 330,00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10 330,00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53495913"/>
                  </a:ext>
                </a:extLst>
              </a:tr>
              <a:tr h="5588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СУБСИДИИ, СУБВЕНЦИЙ И ИНЫХ МЕЖБЮДЖЕТНЫХ ТРАНСФЕРТОВ, ИМЕЮЩИХ ЦЕЛЕВОЕ ЗНАЧЕНИЕ, ПОШЛЫХ ЛЕТ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-4  489,15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93143861"/>
                  </a:ext>
                </a:extLst>
              </a:tr>
              <a:tr h="1893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3 776 533,83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4 291 283,00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4 359 294,60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3 971 101,90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3 812 010,55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4 684 682,78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40368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2311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74000">
              <a:schemeClr val="tx2">
                <a:lumMod val="20000"/>
                <a:lumOff val="80000"/>
              </a:schemeClr>
            </a:gs>
            <a:gs pos="27737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961624589"/>
              </p:ext>
            </p:extLst>
          </p:nvPr>
        </p:nvGraphicFramePr>
        <p:xfrm>
          <a:off x="591434" y="0"/>
          <a:ext cx="8735062" cy="5376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447606428"/>
              </p:ext>
            </p:extLst>
          </p:nvPr>
        </p:nvGraphicFramePr>
        <p:xfrm>
          <a:off x="0" y="0"/>
          <a:ext cx="9906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0105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7000">
              <a:srgbClr val="F3FCFE"/>
            </a:gs>
            <a:gs pos="18000">
              <a:schemeClr val="tx1"/>
            </a:gs>
            <a:gs pos="82000">
              <a:srgbClr val="FFFFEB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906000" cy="646331"/>
          </a:xfrm>
          <a:prstGeom prst="rect">
            <a:avLst/>
          </a:prstGeom>
          <a:gradFill>
            <a:gsLst>
              <a:gs pos="45000">
                <a:srgbClr val="FFFFEB"/>
              </a:gs>
              <a:gs pos="94000">
                <a:schemeClr val="tx1"/>
              </a:gs>
              <a:gs pos="12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структуре налоговых и неналоговых доходов бюджета 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Талдомского городского округа на 2024 год                           </a:t>
            </a:r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(доля от общего объема  доходов,%)</a:t>
            </a:r>
            <a:endParaRPr lang="ru-RU" sz="105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96212242"/>
              </p:ext>
            </p:extLst>
          </p:nvPr>
        </p:nvGraphicFramePr>
        <p:xfrm>
          <a:off x="0" y="596901"/>
          <a:ext cx="9906000" cy="641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7323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7000">
              <a:srgbClr val="F3FCFE"/>
            </a:gs>
            <a:gs pos="18000">
              <a:schemeClr val="tx1"/>
            </a:gs>
            <a:gs pos="82000">
              <a:srgbClr val="FFFFEB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906000" cy="646331"/>
          </a:xfrm>
          <a:prstGeom prst="rect">
            <a:avLst/>
          </a:prstGeom>
          <a:gradFill>
            <a:gsLst>
              <a:gs pos="45000">
                <a:srgbClr val="FFFFEB"/>
              </a:gs>
              <a:gs pos="94000">
                <a:schemeClr val="tx1"/>
              </a:gs>
              <a:gs pos="12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Информация о структуре налоговых и неналоговых доходов бюджета 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Талдомского городского округа на 2025 год                       </a:t>
            </a:r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(доля от общего объема доходов,%)      </a:t>
            </a:r>
            <a:endParaRPr lang="ru-RU" sz="105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899541195"/>
              </p:ext>
            </p:extLst>
          </p:nvPr>
        </p:nvGraphicFramePr>
        <p:xfrm>
          <a:off x="0" y="609600"/>
          <a:ext cx="9906000" cy="6248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424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7000">
              <a:srgbClr val="F3FCFE"/>
            </a:gs>
            <a:gs pos="18000">
              <a:schemeClr val="tx1"/>
            </a:gs>
            <a:gs pos="82000">
              <a:srgbClr val="FFFFEB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906000" cy="830997"/>
          </a:xfrm>
          <a:prstGeom prst="rect">
            <a:avLst/>
          </a:prstGeom>
          <a:gradFill>
            <a:gsLst>
              <a:gs pos="45000">
                <a:srgbClr val="FFFFEB"/>
              </a:gs>
              <a:gs pos="94000">
                <a:schemeClr val="tx1"/>
              </a:gs>
              <a:gs pos="12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структуре налоговых и неналоговых доходов бюджета 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Талдомского городского округа на 2026 год                        </a:t>
            </a:r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(доля от </a:t>
            </a:r>
            <a:r>
              <a:rPr lang="ru-RU" sz="10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объема </a:t>
            </a:r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доходов,%)</a:t>
            </a:r>
            <a:endParaRPr lang="ru-RU" sz="105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676192480"/>
              </p:ext>
            </p:extLst>
          </p:nvPr>
        </p:nvGraphicFramePr>
        <p:xfrm>
          <a:off x="0" y="609600"/>
          <a:ext cx="9906000" cy="641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0776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8000">
              <a:schemeClr val="bg2">
                <a:lumMod val="40000"/>
                <a:lumOff val="60000"/>
              </a:schemeClr>
            </a:gs>
            <a:gs pos="100000">
              <a:schemeClr val="bg2">
                <a:tint val="97000"/>
                <a:hueMod val="92000"/>
                <a:satMod val="169000"/>
                <a:lumMod val="16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"/>
            <a:ext cx="9906000" cy="1593410"/>
          </a:xfrm>
          <a:prstGeom prst="rect">
            <a:avLst/>
          </a:prstGeom>
          <a:gradFill>
            <a:gsLst>
              <a:gs pos="45000">
                <a:srgbClr val="FFFFEB"/>
              </a:gs>
              <a:gs pos="86000">
                <a:schemeClr val="bg2">
                  <a:lumMod val="20000"/>
                  <a:lumOff val="80000"/>
                </a:schemeClr>
              </a:gs>
              <a:gs pos="22000">
                <a:schemeClr val="bg2">
                  <a:tint val="97000"/>
                  <a:hueMod val="92000"/>
                  <a:satMod val="169000"/>
                  <a:lumMod val="164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200" b="1" dirty="0" smtClean="0">
                <a:latin typeface="Times New Roman"/>
              </a:rPr>
              <a:t>Межбюджетные </a:t>
            </a:r>
            <a:r>
              <a:rPr lang="ru" sz="2200" b="1" dirty="0">
                <a:latin typeface="Times New Roman"/>
              </a:rPr>
              <a:t>трансферты, поступающие в бюджет </a:t>
            </a:r>
            <a:endParaRPr lang="ru" sz="2200" b="1" dirty="0" smtClean="0">
              <a:latin typeface="Times New Roman"/>
            </a:endParaRP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200" b="1" dirty="0" smtClean="0">
                <a:latin typeface="Times New Roman"/>
              </a:rPr>
              <a:t>Талдомского городского округа из бюджетов </a:t>
            </a:r>
            <a:r>
              <a:rPr lang="ru" sz="2200" b="1" dirty="0">
                <a:latin typeface="Times New Roman"/>
              </a:rPr>
              <a:t>других уровней </a:t>
            </a:r>
            <a:endParaRPr lang="ru" sz="2200" b="1" dirty="0" smtClean="0">
              <a:latin typeface="Times New Roman"/>
            </a:endParaRP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200" b="1" dirty="0" smtClean="0">
                <a:latin typeface="Times New Roman"/>
              </a:rPr>
              <a:t>в 2023-2026 годах  </a:t>
            </a:r>
            <a:endParaRPr lang="ru" sz="2200" b="1" dirty="0">
              <a:latin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273553"/>
              </p:ext>
            </p:extLst>
          </p:nvPr>
        </p:nvGraphicFramePr>
        <p:xfrm>
          <a:off x="1" y="1580393"/>
          <a:ext cx="9905999" cy="5288851"/>
        </p:xfrm>
        <a:graphic>
          <a:graphicData uri="http://schemas.openxmlformats.org/drawingml/2006/table">
            <a:tbl>
              <a:tblPr/>
              <a:tblGrid>
                <a:gridCol w="2157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5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96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80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80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771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5156"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>
                          <a:latin typeface="Times New Roman"/>
                        </a:rPr>
                        <a:t>Наименование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Факт </a:t>
                      </a:r>
                      <a:endParaRPr lang="ru" sz="11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за 2022 </a:t>
                      </a:r>
                      <a:r>
                        <a:rPr lang="ru" sz="1100" b="1" dirty="0"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План</a:t>
                      </a: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 </a:t>
                      </a:r>
                      <a:r>
                        <a:rPr lang="ru" sz="1100" b="1" dirty="0">
                          <a:latin typeface="Times New Roman"/>
                        </a:rPr>
                        <a:t>на </a:t>
                      </a:r>
                      <a:r>
                        <a:rPr lang="ru" sz="1100" b="1" dirty="0" smtClean="0">
                          <a:latin typeface="Times New Roman"/>
                        </a:rPr>
                        <a:t>2023 год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Прогноз </a:t>
                      </a:r>
                      <a:endParaRPr lang="ru" sz="11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на 2024 </a:t>
                      </a:r>
                      <a:r>
                        <a:rPr lang="ru" sz="1100" b="1" dirty="0"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 </a:t>
                      </a:r>
                      <a:r>
                        <a:rPr lang="ru" sz="1100" b="1" dirty="0">
                          <a:latin typeface="Times New Roman"/>
                        </a:rPr>
                        <a:t>на </a:t>
                      </a:r>
                      <a:r>
                        <a:rPr lang="ru" sz="1100" b="1" dirty="0" smtClean="0">
                          <a:latin typeface="Times New Roman"/>
                        </a:rPr>
                        <a:t>2025 год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Прогноз </a:t>
                      </a:r>
                      <a:endParaRPr lang="ru" sz="11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на 2026 </a:t>
                      </a:r>
                      <a:r>
                        <a:rPr lang="ru" sz="1100" b="1" dirty="0"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4023"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</a:pPr>
                      <a:r>
                        <a:rPr lang="ru" sz="1400" b="1" dirty="0">
                          <a:latin typeface="Times New Roman"/>
                        </a:rPr>
                        <a:t>Безвозмездные поступления от других бюджетов бюджетной системы Российской </a:t>
                      </a:r>
                      <a:r>
                        <a:rPr lang="ru" sz="1400" b="1" dirty="0" smtClean="0">
                          <a:latin typeface="Times New Roman"/>
                        </a:rPr>
                        <a:t>Федерации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dirty="0" smtClean="0">
                          <a:latin typeface="Times New Roman"/>
                        </a:rPr>
                        <a:t>в том числе:</a:t>
                      </a: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4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2 348 501,23</a:t>
                      </a:r>
                      <a:endParaRPr lang="ru" sz="14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2 831 613,00</a:t>
                      </a:r>
                      <a:endParaRPr lang="ru" sz="13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2 035 668,90</a:t>
                      </a:r>
                      <a:endParaRPr lang="ru" sz="13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1 675 880,55</a:t>
                      </a:r>
                      <a:endParaRPr lang="ru" sz="13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2 303 842,78</a:t>
                      </a:r>
                      <a:endParaRPr lang="ru" sz="13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155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 smtClean="0">
                          <a:latin typeface="Times New Roman"/>
                        </a:rPr>
                        <a:t>Дотации бюджетам бюджетной системы Российской Федерации</a:t>
                      </a:r>
                      <a:endParaRPr lang="ru" sz="120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624 173,00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650 431,00</a:t>
                      </a:r>
                      <a:endParaRPr lang="ru" sz="13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554 187,00</a:t>
                      </a:r>
                      <a:endParaRPr lang="ru" sz="13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295 983,00</a:t>
                      </a:r>
                      <a:endParaRPr lang="ru" sz="13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292 727,00</a:t>
                      </a:r>
                      <a:endParaRPr lang="ru" sz="13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8233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 smtClean="0">
                          <a:latin typeface="Times New Roman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" sz="120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933 781,24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1 361 031,00</a:t>
                      </a:r>
                      <a:endParaRPr lang="ru" sz="13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688 492,60</a:t>
                      </a:r>
                      <a:endParaRPr lang="ru" sz="13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569 267,99</a:t>
                      </a:r>
                      <a:endParaRPr lang="ru" sz="13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1 218 839,22</a:t>
                      </a:r>
                      <a:endParaRPr lang="ru" sz="13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8233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 smtClean="0">
                          <a:latin typeface="Times New Roman"/>
                        </a:rPr>
                        <a:t>Субвенции</a:t>
                      </a:r>
                      <a:r>
                        <a:rPr lang="ru" sz="1200" baseline="0" dirty="0" smtClean="0">
                          <a:latin typeface="Times New Roman"/>
                        </a:rPr>
                        <a:t> бюджетам бюджетной системы Российской Федерации</a:t>
                      </a:r>
                      <a:endParaRPr lang="ru" sz="120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775 217,29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809 821,00</a:t>
                      </a:r>
                      <a:endParaRPr lang="ru" sz="13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791 989,30</a:t>
                      </a:r>
                      <a:endParaRPr lang="ru" sz="13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810 629,56</a:t>
                      </a:r>
                      <a:endParaRPr lang="ru" sz="13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792 276,56</a:t>
                      </a:r>
                      <a:endParaRPr lang="ru" sz="13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155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 smtClean="0">
                          <a:latin typeface="Times New Roman"/>
                        </a:rPr>
                        <a:t>Иные</a:t>
                      </a:r>
                      <a:r>
                        <a:rPr lang="ru" sz="1200" baseline="0" dirty="0" smtClean="0">
                          <a:latin typeface="Times New Roman"/>
                        </a:rPr>
                        <a:t> межбюджетные трансферты</a:t>
                      </a:r>
                      <a:endParaRPr lang="ru" sz="120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19 818,90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10 330,00</a:t>
                      </a:r>
                      <a:endParaRPr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</a:t>
                      </a:r>
                      <a:endParaRPr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913"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latin typeface="Times New Roman"/>
                        </a:rPr>
                        <a:t>ПРОЧИЕ</a:t>
                      </a:r>
                      <a:r>
                        <a:rPr lang="ru" sz="1050" b="0" baseline="0" dirty="0" smtClean="0">
                          <a:latin typeface="Times New Roman"/>
                        </a:rPr>
                        <a:t> БЕЗВОЗМЕЗДНЫЕ ПОСТУПЛЕНИЯ</a:t>
                      </a:r>
                      <a:endParaRPr lang="ru" sz="1050" b="0" dirty="0" smtClean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1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8070672"/>
                  </a:ext>
                </a:extLst>
              </a:tr>
              <a:tr h="1025739"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latin typeface="Times New Roman"/>
                        </a:rPr>
                        <a:t>ВОЗВРАТ ОСТАТКОВ СУБСИДИЙ,</a:t>
                      </a:r>
                      <a:r>
                        <a:rPr lang="ru" sz="1050" b="0" baseline="0" dirty="0" smtClean="0">
                          <a:latin typeface="Times New Roman"/>
                        </a:rPr>
                        <a:t> СУБВЕНЦИЙ И ИНЫХ МЕЖБЮДЖЕТНЫХ ТРАНСФЕРТОВ, ИМЕЮЩИХ ЦЕЛЕВОЕ НАЗНАЧЕНИЕ, ПРОШЛЫХ ЛЕТ</a:t>
                      </a:r>
                      <a:endParaRPr lang="ru" sz="1050" b="0" dirty="0" smtClean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- 4 489,15</a:t>
                      </a:r>
                      <a:endParaRPr sz="11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59706631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 rot="10800000" flipV="1">
            <a:off x="9194799" y="1149790"/>
            <a:ext cx="711198" cy="25991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100" dirty="0" smtClean="0">
                <a:latin typeface="Times New Roman"/>
              </a:rPr>
              <a:t>(тыс. руб</a:t>
            </a:r>
            <a:r>
              <a:rPr lang="ru" sz="1100" dirty="0">
                <a:latin typeface="Times New Roman"/>
              </a:rPr>
              <a:t>.)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8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99587"/>
            <a:ext cx="9906000" cy="1589513"/>
          </a:xfrm>
          <a:prstGeom prst="rect">
            <a:avLst/>
          </a:prstGeom>
          <a:gradFill>
            <a:gsLst>
              <a:gs pos="21000">
                <a:schemeClr val="tx1"/>
              </a:gs>
              <a:gs pos="54020">
                <a:srgbClr val="FFFFEB"/>
              </a:gs>
              <a:gs pos="8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b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Информация об удельном объеме налоговых и неналоговых доходов бюджета </a:t>
            </a: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Талдомского  городского округа в расчете на душу населения</a:t>
            </a: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 в сравнении с другими муниципальными образованиями Московской области</a:t>
            </a:r>
            <a:endParaRPr lang="ru" sz="2000" b="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20200" y="1371600"/>
            <a:ext cx="685800" cy="2413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(рублей)</a:t>
            </a:r>
            <a:endParaRPr lang="ru" sz="1200" dirty="0">
              <a:solidFill>
                <a:schemeClr val="bg1"/>
              </a:solidFill>
              <a:latin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619633"/>
              </p:ext>
            </p:extLst>
          </p:nvPr>
        </p:nvGraphicFramePr>
        <p:xfrm>
          <a:off x="0" y="1683943"/>
          <a:ext cx="9906000" cy="3684762"/>
        </p:xfrm>
        <a:graphic>
          <a:graphicData uri="http://schemas.openxmlformats.org/drawingml/2006/table">
            <a:tbl>
              <a:tblPr/>
              <a:tblGrid>
                <a:gridCol w="32510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0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1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82478">
                  <a:extLst>
                    <a:ext uri="{9D8B030D-6E8A-4147-A177-3AD203B41FA5}">
                      <a16:colId xmlns:a16="http://schemas.microsoft.com/office/drawing/2014/main" val="746305557"/>
                    </a:ext>
                  </a:extLst>
                </a:gridCol>
              </a:tblGrid>
              <a:tr h="1112765"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Наименование муниципального образования</a:t>
                      </a:r>
                      <a:endParaRPr lang="ru" sz="14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Численность постоянного населения на 01.10.2023г.</a:t>
                      </a: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(чел.)*</a:t>
                      </a:r>
                      <a:endParaRPr lang="ru" sz="14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Сумма налоговых и неналоговых доходов на 01.10.2023г.**(рублей) </a:t>
                      </a:r>
                      <a:endParaRPr lang="ru" sz="14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В расчете на 1 жителя (рублей)</a:t>
                      </a:r>
                      <a:endParaRPr lang="ru" sz="14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106"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600" b="0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Талдомский городской округ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64 223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1 459 670 000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22 728,15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10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Волоколамский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65 122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2 036 450 000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31 271,31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29157862"/>
                  </a:ext>
                </a:extLst>
              </a:tr>
              <a:tr h="41728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Дмитровский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164 318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6 161 930 000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37 500,03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436"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 Лотошино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21 919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443</a:t>
                      </a:r>
                      <a:r>
                        <a:rPr lang="ru" sz="1600" baseline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550 000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20 235,87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38511212"/>
                  </a:ext>
                </a:extLst>
              </a:tr>
              <a:tr h="407709"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 Серебрянные</a:t>
                      </a:r>
                      <a:r>
                        <a:rPr lang="ru" sz="1600" b="0" baseline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пруды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23 475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603 000 000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25 686,90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735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 Молодежный</a:t>
                      </a:r>
                    </a:p>
                    <a:p>
                      <a:pPr indent="0"/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872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55 920 000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19 470,75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19236733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0" y="5404919"/>
            <a:ext cx="9906000" cy="1569660"/>
          </a:xfrm>
          <a:prstGeom prst="rect">
            <a:avLst/>
          </a:prstGeom>
          <a:gradFill>
            <a:gsLst>
              <a:gs pos="16000">
                <a:schemeClr val="tx1"/>
              </a:gs>
              <a:gs pos="36519">
                <a:srgbClr val="FFFFEB"/>
              </a:gs>
              <a:gs pos="87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Информация по численности населения размещена на официальном сайте Росстата (Главная страница/Официальная статистика/Московская область/Население/Оценка численности постоянного населения Московской области на 01.10.2023г.) по ссылке</a:t>
            </a:r>
            <a:r>
              <a:rPr lang="ru-RU" sz="1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12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://rosstat.gov.ru/</a:t>
            </a:r>
            <a:r>
              <a:rPr lang="en-US" sz="12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/compendium/document/13282</a:t>
            </a:r>
            <a:endParaRPr lang="ru-RU" sz="1200" u="sng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** Информация о налоговых и неналоговых доходов в разрезе муниципальных образований размещена на портале «Открытый бюджет МО» по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ссылке </a:t>
            </a:r>
            <a:r>
              <a:rPr lang="en-US" sz="12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12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budget.mosreg.ru/analitika/ispolnenie-byudjeta-subekta/sravneniya</a:t>
            </a:r>
            <a:r>
              <a:rPr lang="ru-RU" sz="12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2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po-osnovnym-parametram-ispolneniya-byudzhetov-municipalnyx-obrazovanij/</a:t>
            </a:r>
            <a:endParaRPr lang="ru-RU" sz="1200" u="sng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6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5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5232903" cy="6858000"/>
          </a:xfrm>
          <a:prstGeom prst="rect">
            <a:avLst/>
          </a:prstGeom>
          <a:gradFill>
            <a:gsLst>
              <a:gs pos="82000">
                <a:schemeClr val="tx1"/>
              </a:gs>
              <a:gs pos="50000">
                <a:schemeClr val="tx2">
                  <a:lumMod val="20000"/>
                  <a:lumOff val="80000"/>
                </a:schemeClr>
              </a:gs>
              <a:gs pos="18000">
                <a:srgbClr val="FFFFEB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 ЖИТЕЛИ  ТАЛДОМСКОГО ГОРОДСКОГО  ОКРУГА!</a:t>
            </a:r>
            <a:endParaRPr lang="ru-RU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effectLst>
                  <a:glow rad="127000">
                    <a:schemeClr val="bg2">
                      <a:lumMod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i="1" dirty="0" smtClean="0">
                <a:effectLst>
                  <a:glow rad="127000">
                    <a:schemeClr val="bg2">
                      <a:lumMod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Представляем вашему вниманию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котором в доступной форме изложено, на какие цели и в каком объеме направляются бюджетные 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 на  плановый период 2024-2026 годы,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ожидаются в отчетном 2023 году.  Жители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должны не только знать, но и иметь возможность сделать выводы об эффективности расходов и их целевом использовании.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Бюджет для граждан разрабатывается для ознакомления граждан (заинтересованных пользователей) с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задачами и приоритетными направлениями бюджетной политики, основными условиями формирования и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бюджетов, источниками доходов бюджетов, обоснованиями бюджетных расходов, планируемыми и достигнутыми результатами использования бюджетных ассигнований, а также вовлечения граждан в обсуждение бюджетных решений.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Для граждан показатели бюджета Талдомского городского округа  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отчетный 2023 год и на плановый период 2024-2026 годы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представлены в виде графиков, диаграмм, слайдов и числовых значений, чтобы каждый без труда мог понять каким образом прогнозируется бюджет по доходам и расходам.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«Бюджет для граждан» направлен на получение обратной связи от граждан, которым интересны современные проблемы муниципальных финансов в Талдомском городском 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округе.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12" y="0"/>
            <a:ext cx="4690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6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 </a:t>
            </a: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 </a:t>
            </a: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об оценке налоговых расходов в связи</a:t>
            </a:r>
          </a:p>
          <a:p>
            <a:pPr indent="0" algn="ctr">
              <a:spcAft>
                <a:spcPts val="420"/>
              </a:spcAft>
            </a:pP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с предоставлением льгот, установленных в Талдомском городском округе Советом депутатов </a:t>
            </a:r>
          </a:p>
          <a:p>
            <a:pPr indent="0" algn="ctr">
              <a:spcAft>
                <a:spcPts val="420"/>
              </a:spcAft>
            </a:pP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  в 2022-2026 </a:t>
            </a:r>
            <a:r>
              <a:rPr lang="ru" sz="1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  <a:endParaRPr lang="ru" sz="14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b="1" dirty="0">
                <a:latin typeface="Times New Roman"/>
              </a:rPr>
              <a:t>(</a:t>
            </a:r>
            <a:r>
              <a:rPr lang="ru" sz="1100" b="1" dirty="0">
                <a:latin typeface="Times New Roman"/>
              </a:rPr>
              <a:t>тыс. руб</a:t>
            </a:r>
            <a:r>
              <a:rPr lang="ru" sz="900" b="1" dirty="0">
                <a:latin typeface="Times New Roman"/>
              </a:rPr>
              <a:t>.)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860742"/>
              </p:ext>
            </p:extLst>
          </p:nvPr>
        </p:nvGraphicFramePr>
        <p:xfrm>
          <a:off x="-1" y="914399"/>
          <a:ext cx="9906000" cy="5984397"/>
        </p:xfrm>
        <a:graphic>
          <a:graphicData uri="http://schemas.openxmlformats.org/drawingml/2006/table">
            <a:tbl>
              <a:tblPr/>
              <a:tblGrid>
                <a:gridCol w="365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26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8518">
                  <a:extLst>
                    <a:ext uri="{9D8B030D-6E8A-4147-A177-3AD203B41FA5}">
                      <a16:colId xmlns:a16="http://schemas.microsoft.com/office/drawing/2014/main" val="659967511"/>
                    </a:ext>
                  </a:extLst>
                </a:gridCol>
                <a:gridCol w="2157354">
                  <a:extLst>
                    <a:ext uri="{9D8B030D-6E8A-4147-A177-3AD203B41FA5}">
                      <a16:colId xmlns:a16="http://schemas.microsoft.com/office/drawing/2014/main" val="2725055406"/>
                    </a:ext>
                  </a:extLst>
                </a:gridCol>
                <a:gridCol w="505190">
                  <a:extLst>
                    <a:ext uri="{9D8B030D-6E8A-4147-A177-3AD203B41FA5}">
                      <a16:colId xmlns:a16="http://schemas.microsoft.com/office/drawing/2014/main" val="3891603502"/>
                    </a:ext>
                  </a:extLst>
                </a:gridCol>
                <a:gridCol w="569142">
                  <a:extLst>
                    <a:ext uri="{9D8B030D-6E8A-4147-A177-3AD203B41FA5}">
                      <a16:colId xmlns:a16="http://schemas.microsoft.com/office/drawing/2014/main" val="2793506552"/>
                    </a:ext>
                  </a:extLst>
                </a:gridCol>
                <a:gridCol w="638109">
                  <a:extLst>
                    <a:ext uri="{9D8B030D-6E8A-4147-A177-3AD203B41FA5}">
                      <a16:colId xmlns:a16="http://schemas.microsoft.com/office/drawing/2014/main" val="2230709784"/>
                    </a:ext>
                  </a:extLst>
                </a:gridCol>
                <a:gridCol w="640671">
                  <a:extLst>
                    <a:ext uri="{9D8B030D-6E8A-4147-A177-3AD203B41FA5}">
                      <a16:colId xmlns:a16="http://schemas.microsoft.com/office/drawing/2014/main" val="1101552160"/>
                    </a:ext>
                  </a:extLst>
                </a:gridCol>
                <a:gridCol w="649355">
                  <a:extLst>
                    <a:ext uri="{9D8B030D-6E8A-4147-A177-3AD203B41FA5}">
                      <a16:colId xmlns:a16="http://schemas.microsoft.com/office/drawing/2014/main" val="3341844146"/>
                    </a:ext>
                  </a:extLst>
                </a:gridCol>
              </a:tblGrid>
              <a:tr h="554406">
                <a:tc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Наименование налоговой льготы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Ставка</a:t>
                      </a:r>
                      <a:r>
                        <a:rPr lang="ru" sz="900" b="1" baseline="0" dirty="0" smtClean="0">
                          <a:latin typeface="Times New Roman"/>
                        </a:rPr>
                        <a:t>  налога (%)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Правовое основание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Ф</a:t>
                      </a:r>
                      <a:r>
                        <a:rPr lang="ru" sz="9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акт </a:t>
                      </a:r>
                    </a:p>
                    <a:p>
                      <a:pPr indent="0" algn="ctr"/>
                      <a:r>
                        <a:rPr lang="ru" sz="9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2022 года</a:t>
                      </a:r>
                      <a:endParaRPr lang="ru" sz="9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Оценка 2023 года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 на 2024 год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u="none" dirty="0" smtClean="0">
                          <a:latin typeface="Times New Roman"/>
                        </a:rPr>
                        <a:t>Прогноз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u="none" dirty="0" smtClean="0">
                          <a:latin typeface="Times New Roman"/>
                        </a:rPr>
                        <a:t> на 2025 год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900" b="1" u="none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u="none" dirty="0" smtClean="0">
                          <a:latin typeface="Times New Roman"/>
                        </a:rPr>
                        <a:t>Прогноз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u="none" dirty="0" smtClean="0">
                          <a:latin typeface="Times New Roman"/>
                        </a:rPr>
                        <a:t>на 2026 год</a:t>
                      </a:r>
                    </a:p>
                    <a:p>
                      <a:pPr indent="0" algn="ctr"/>
                      <a:endParaRPr lang="ru" sz="900" b="1" u="none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601">
                <a:tc>
                  <a:txBody>
                    <a:bodyPr/>
                    <a:lstStyle/>
                    <a:p>
                      <a:pPr marL="127000" indent="0"/>
                      <a:r>
                        <a:rPr lang="ru" sz="9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Земельный налог</a:t>
                      </a: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9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от 25.11.2021г.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№ 72  п.4.4, п.4.5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«О земельном  налоге»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41 092,0</a:t>
                      </a:r>
                      <a:endParaRPr lang="ru" sz="9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4 573,0</a:t>
                      </a:r>
                      <a:endParaRPr lang="ru" sz="9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4 573,0</a:t>
                      </a:r>
                      <a:endParaRPr lang="ru" sz="9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u="non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4 573,0</a:t>
                      </a:r>
                      <a:endParaRPr lang="ru" sz="900" b="1" u="non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u="non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4 573,0</a:t>
                      </a:r>
                      <a:endParaRPr lang="ru" sz="900" b="1" u="non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478">
                <a:tc rowSpan="8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1.1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ru" sz="900" b="1" dirty="0">
                          <a:latin typeface="Times New Roman"/>
                        </a:rPr>
                        <a:t>льготы </a:t>
                      </a:r>
                      <a:r>
                        <a:rPr lang="ru" sz="900" b="1" dirty="0" smtClean="0">
                          <a:latin typeface="Times New Roman"/>
                        </a:rPr>
                        <a:t>налогоплательщикам-организациям: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1,5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indent="0" algn="just"/>
                      <a:endParaRPr lang="ru" sz="900" b="0" baseline="0" dirty="0" smtClean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9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38 949,0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9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9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u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u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6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1" dirty="0" smtClean="0">
                          <a:latin typeface="Times New Roman"/>
                        </a:rPr>
                        <a:t>-</a:t>
                      </a:r>
                      <a:r>
                        <a:rPr lang="ru" sz="800" b="0" dirty="0" smtClean="0">
                          <a:latin typeface="Times New Roman"/>
                        </a:rPr>
                        <a:t>Освобождение от уплаты земельного</a:t>
                      </a:r>
                      <a:r>
                        <a:rPr lang="ru" sz="800" b="0" baseline="0" dirty="0" smtClean="0">
                          <a:latin typeface="Times New Roman"/>
                        </a:rPr>
                        <a:t> налога на 100% государственные и муниципальные бюджетные (казенные) учреждения Московской области,вид деятельности которых направлен на сопровождение процедуры оформления права собственности Московской области на объекты недвижимости,включая земельные участки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0" baseline="0" dirty="0" smtClean="0">
                          <a:latin typeface="Times New Roman"/>
                        </a:rPr>
                        <a:t>1,5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3597778"/>
                  </a:ext>
                </a:extLst>
              </a:tr>
              <a:tr h="5903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baseline="0" dirty="0" smtClean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baseline="0" dirty="0" smtClean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19148229"/>
                  </a:ext>
                </a:extLst>
              </a:tr>
              <a:tr h="256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-Освобождение  от уплаты земельного налога на 100% организации за земельные участки, занимаемые парками культуры и отдыха</a:t>
                      </a:r>
                      <a:endParaRPr lang="ru" sz="800" b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0" dirty="0" smtClean="0">
                          <a:latin typeface="Times New Roman"/>
                        </a:rPr>
                        <a:t>1,5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6024509"/>
                  </a:ext>
                </a:extLst>
              </a:tr>
              <a:tr h="2770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dirty="0" smtClean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dirty="0" smtClean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1 860,0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2 172,0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2 172,0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2 172,0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2 172,0</a:t>
                      </a:r>
                      <a:endParaRPr lang="ru-RU" sz="8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88840906"/>
                  </a:ext>
                </a:extLst>
              </a:tr>
              <a:tr h="1687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0" algn="just"/>
                      <a:r>
                        <a:rPr lang="ru" sz="8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-Освобождение от уплаты земельного налога на 100% земельные участки, занимаемые кладбищами</a:t>
                      </a:r>
                      <a:endParaRPr lang="ru" sz="8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800" b="0" dirty="0" smtClean="0">
                          <a:latin typeface="Times New Roman"/>
                        </a:rPr>
                        <a:t>1,5</a:t>
                      </a:r>
                      <a:endParaRPr lang="ru" sz="8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125,0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123,0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123,0</a:t>
                      </a:r>
                      <a:endParaRPr lang="ru-RU" sz="9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123,0</a:t>
                      </a:r>
                      <a:endParaRPr lang="ru-RU" sz="9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42365097"/>
                  </a:ext>
                </a:extLst>
              </a:tr>
              <a:tr h="776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36 928,0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143,0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143,0</a:t>
                      </a:r>
                      <a:endParaRPr lang="ru-RU" sz="9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143,0</a:t>
                      </a:r>
                      <a:endParaRPr lang="ru-RU" sz="9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78786111"/>
                  </a:ext>
                </a:extLst>
              </a:tr>
              <a:tr h="8624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0" dirty="0" smtClean="0">
                          <a:latin typeface="Times New Roman"/>
                        </a:rPr>
                        <a:t>-</a:t>
                      </a:r>
                      <a:r>
                        <a:rPr lang="ru" sz="8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Освобождение от уплаты земельного налога на 100% органы местного самоуправления Талдомского городского  округа, а также муниципальные казенные учреждения Талдомского городского округа,вид деятельности которых направлен на сопровождение процедуры оформления права муниципальной собственности Талдомского городского округа на объекты недвижимости,включая земельные участки</a:t>
                      </a:r>
                      <a:endParaRPr lang="ru-RU" sz="8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indent="0" algn="just"/>
                      <a:endParaRPr lang="ru" sz="80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800" b="0" dirty="0" smtClean="0">
                          <a:latin typeface="Times New Roman"/>
                        </a:rPr>
                        <a:t>1,5</a:t>
                      </a:r>
                      <a:endParaRPr lang="ru" sz="8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202813"/>
                  </a:ext>
                </a:extLst>
              </a:tr>
              <a:tr h="157890">
                <a:tc rowSpan="15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1.2.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dirty="0" smtClean="0">
                          <a:latin typeface="Times New Roman"/>
                        </a:rPr>
                        <a:t>льготы налогоплательщикам-физическим лицам: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15"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-RU" sz="1200" b="0" dirty="0" smtClean="0">
                          <a:latin typeface="Times New Roman"/>
                        </a:rPr>
                        <a:t>   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endParaRPr lang="ru-RU" sz="1200" b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от 25.11.2021г.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№ 72 п.4.1, п.4.2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«О земельном налоге»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endParaRPr lang="ru-RU" sz="1200" b="0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endParaRPr lang="ru-RU" sz="1200" b="0" dirty="0" smtClean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2 143,0</a:t>
                      </a:r>
                      <a:endParaRPr lang="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" sz="900" b="1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14245058"/>
                  </a:ext>
                </a:extLst>
              </a:tr>
              <a:tr h="1168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1" dirty="0" smtClean="0">
                          <a:latin typeface="Times New Roman"/>
                        </a:rPr>
                        <a:t>-</a:t>
                      </a:r>
                      <a:r>
                        <a:rPr lang="ru" sz="800" b="0" dirty="0" smtClean="0">
                          <a:latin typeface="Times New Roman"/>
                        </a:rPr>
                        <a:t>участники,ветераны и инвалиды  Великой Отечественной войны 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0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4211589"/>
                  </a:ext>
                </a:extLst>
              </a:tr>
              <a:tr h="670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dirty="0" smtClean="0">
                        <a:latin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dirty="0" smtClean="0">
                        <a:latin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</a:t>
                      </a:r>
                      <a:endParaRPr lang="ru-RU" sz="9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</a:t>
                      </a:r>
                      <a:endParaRPr lang="ru-RU" sz="9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89294452"/>
                  </a:ext>
                </a:extLst>
              </a:tr>
              <a:tr h="715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0" dirty="0" smtClean="0">
                          <a:latin typeface="Times New Roman"/>
                        </a:rPr>
                        <a:t>-вдовы участников</a:t>
                      </a:r>
                      <a:r>
                        <a:rPr lang="ru" sz="800" b="0" baseline="0" dirty="0" smtClean="0">
                          <a:latin typeface="Times New Roman"/>
                        </a:rPr>
                        <a:t> Великой Отечественной войны, а также граждане, на которых заканодательством распространены социальные гарантии и льготы участников Великой Отечественной войны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0" baseline="0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730561"/>
                  </a:ext>
                </a:extLst>
              </a:tr>
              <a:tr h="3831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indent="0" algn="just">
                        <a:lnSpc>
                          <a:spcPts val="1224"/>
                        </a:lnSpc>
                      </a:pPr>
                      <a:endParaRPr lang="ru" sz="800" b="0" dirty="0">
                        <a:latin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" sz="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sz="9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sz="9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9704035"/>
                  </a:ext>
                </a:extLst>
              </a:tr>
              <a:tr h="256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0" baseline="0" dirty="0" smtClean="0">
                          <a:latin typeface="Times New Roman"/>
                        </a:rPr>
                        <a:t>-ветераны и инвалиды  боевых действий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0" baseline="0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90627"/>
                  </a:ext>
                </a:extLst>
              </a:tr>
              <a:tr h="1332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baseline="0" dirty="0" smtClean="0">
                        <a:latin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baseline="0" dirty="0" smtClean="0">
                        <a:latin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197,0</a:t>
                      </a:r>
                      <a:endParaRPr lang="ru-RU" sz="9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197,0</a:t>
                      </a:r>
                      <a:endParaRPr lang="ru-RU" sz="9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98254244"/>
                  </a:ext>
                </a:extLst>
              </a:tr>
              <a:tr h="256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0" baseline="0" dirty="0" smtClean="0">
                          <a:latin typeface="Times New Roman"/>
                        </a:rPr>
                        <a:t>-инвалиды </a:t>
                      </a:r>
                      <a:r>
                        <a:rPr lang="en-US" sz="800" b="0" baseline="0" dirty="0" smtClean="0">
                          <a:latin typeface="Times New Roman"/>
                        </a:rPr>
                        <a:t>I </a:t>
                      </a:r>
                      <a:r>
                        <a:rPr lang="ru-RU" sz="800" b="0" baseline="0" dirty="0" smtClean="0">
                          <a:latin typeface="Times New Roman"/>
                        </a:rPr>
                        <a:t>и</a:t>
                      </a:r>
                      <a:r>
                        <a:rPr lang="en-US" sz="800" b="0" baseline="0" dirty="0" smtClean="0">
                          <a:latin typeface="Times New Roman"/>
                        </a:rPr>
                        <a:t> II</a:t>
                      </a:r>
                      <a:r>
                        <a:rPr lang="ru-RU" sz="800" b="0" baseline="0" dirty="0" smtClean="0">
                          <a:latin typeface="Times New Roman"/>
                        </a:rPr>
                        <a:t> групп инвалидности, инвалиды с детства, дети-инвалиды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baseline="0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874477"/>
                  </a:ext>
                </a:extLst>
              </a:tr>
              <a:tr h="1504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latin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latin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669,0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676,0</a:t>
                      </a:r>
                      <a:endParaRPr lang="ru-RU" sz="9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676,0</a:t>
                      </a:r>
                      <a:endParaRPr lang="ru-RU" sz="9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585212"/>
                  </a:ext>
                </a:extLst>
              </a:tr>
              <a:tr h="256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baseline="0" dirty="0" smtClean="0">
                          <a:latin typeface="Times New Roman"/>
                        </a:rPr>
                        <a:t>-</a:t>
                      </a:r>
                      <a:r>
                        <a:rPr lang="ru-RU" sz="8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граждане, подвергающиеся воздействию радиации вследствие катастрофы на Чернобыльской АЭС и других радиационных аварий на атомных объектах, а также в результате испытаний, учений и иных работ, связанных с любыми видами ядерных установок, включая ядерное оружие и космическую технику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5437227"/>
                  </a:ext>
                </a:extLst>
              </a:tr>
              <a:tr h="5768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</a:t>
                      </a:r>
                      <a:endParaRPr lang="ru-RU" sz="9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</a:t>
                      </a:r>
                      <a:endParaRPr lang="ru-RU" sz="9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53764986"/>
                  </a:ext>
                </a:extLst>
              </a:tr>
              <a:tr h="256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baseline="0" dirty="0" smtClean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ru-RU" sz="8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пенсионеры 70 лет и старше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485053"/>
                  </a:ext>
                </a:extLst>
              </a:tr>
              <a:tr h="1386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1 142,0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1 134,0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1 134,0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1 134,0</a:t>
                      </a:r>
                      <a:endParaRPr lang="ru-RU" sz="9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1 134,0</a:t>
                      </a:r>
                      <a:endParaRPr lang="ru-RU" sz="9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46379990"/>
                  </a:ext>
                </a:extLst>
              </a:tr>
              <a:tr h="4349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0" baseline="0" dirty="0" smtClean="0">
                          <a:effectLst/>
                          <a:latin typeface="Times New Roman"/>
                          <a:ea typeface="+mn-ea"/>
                        </a:rPr>
                        <a:t>-</a:t>
                      </a:r>
                      <a:r>
                        <a:rPr lang="ru-RU" sz="8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почетные граждане Талдомского городского округа, Талдомского муниципального района, городских и сельских поселений Талдомского муниципального района;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9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9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5924839"/>
                  </a:ext>
                </a:extLst>
              </a:tr>
              <a:tr h="4514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ts val="1224"/>
                        </a:lnSpc>
                      </a:pPr>
                      <a:r>
                        <a:rPr lang="ru" sz="800" b="0" dirty="0" smtClean="0">
                          <a:latin typeface="Times New Roman"/>
                        </a:rPr>
                        <a:t>-пенсионеры , доход которых ниже двухкратной велечины прожиточного минимума,установленной в Московской области для пенсионеров в 4 квартале года, предшествующего налоговому периоду</a:t>
                      </a:r>
                      <a:endParaRPr lang="ru" sz="8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800" b="0" dirty="0" smtClean="0">
                          <a:latin typeface="Times New Roman"/>
                        </a:rPr>
                        <a:t>0,3</a:t>
                      </a:r>
                      <a:endParaRPr lang="ru" sz="8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lang="ru-RU" sz="9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lang="ru-RU" sz="9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22089518"/>
                  </a:ext>
                </a:extLst>
              </a:tr>
              <a:tr h="314367">
                <a:tc>
                  <a:txBody>
                    <a:bodyPr/>
                    <a:lstStyle/>
                    <a:p>
                      <a:endParaRPr sz="1700" dirty="0"/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r>
                        <a:rPr lang="ru" sz="800" b="1" dirty="0">
                          <a:latin typeface="Times New Roman"/>
                        </a:rPr>
                        <a:t>ИТОГО налоговых льгот, предоставляемых в соответствии с решениями, принятыми органами местного </a:t>
                      </a:r>
                      <a:r>
                        <a:rPr lang="ru" sz="700" b="1" dirty="0">
                          <a:latin typeface="Times New Roman"/>
                        </a:rPr>
                        <a:t>самоуправления </a:t>
                      </a:r>
                      <a:r>
                        <a:rPr lang="ru" sz="700" b="1" dirty="0" smtClean="0">
                          <a:latin typeface="Times New Roman"/>
                        </a:rPr>
                        <a:t>Талдомского городского округа</a:t>
                      </a:r>
                      <a:endParaRPr lang="ru" sz="7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endParaRPr lang="ru" sz="8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41 092,0</a:t>
                      </a:r>
                      <a:endParaRPr lang="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900" b="1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900" b="1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900" b="1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900" b="1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9000">
              <a:schemeClr val="tx2">
                <a:lumMod val="20000"/>
                <a:lumOff val="80000"/>
              </a:schemeClr>
            </a:gs>
            <a:gs pos="60000">
              <a:schemeClr val="tx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6000" cy="1752601"/>
          </a:xfrm>
          <a:prstGeom prst="rect">
            <a:avLst/>
          </a:prstGeom>
          <a:gradFill>
            <a:gsLst>
              <a:gs pos="45279">
                <a:srgbClr val="FFFFEB"/>
              </a:gs>
              <a:gs pos="10219">
                <a:schemeClr val="tx1"/>
              </a:gs>
              <a:gs pos="97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2200" b="1" dirty="0" smtClean="0">
                <a:solidFill>
                  <a:schemeClr val="bg1"/>
                </a:solidFill>
                <a:latin typeface="Times New Roman"/>
              </a:rPr>
              <a:t>Налоговые льготы </a:t>
            </a:r>
            <a:r>
              <a:rPr lang="ru" sz="2200" b="1" dirty="0">
                <a:solidFill>
                  <a:schemeClr val="bg1"/>
                </a:solidFill>
                <a:latin typeface="Times New Roman"/>
              </a:rPr>
              <a:t>и оценка потерь </a:t>
            </a:r>
            <a:r>
              <a:rPr lang="ru" sz="2200" b="1" dirty="0" smtClean="0">
                <a:solidFill>
                  <a:schemeClr val="bg1"/>
                </a:solidFill>
                <a:latin typeface="Times New Roman"/>
              </a:rPr>
              <a:t>бюджета</a:t>
            </a:r>
          </a:p>
          <a:p>
            <a:pPr indent="0" algn="ctr">
              <a:spcAft>
                <a:spcPts val="420"/>
              </a:spcAft>
            </a:pPr>
            <a:r>
              <a:rPr lang="ru" sz="2200" b="1" dirty="0" smtClean="0">
                <a:solidFill>
                  <a:schemeClr val="bg1"/>
                </a:solidFill>
                <a:latin typeface="Times New Roman"/>
              </a:rPr>
              <a:t> Талдомского городского округа от их предоставления </a:t>
            </a:r>
          </a:p>
          <a:p>
            <a:pPr indent="0" algn="ctr">
              <a:spcAft>
                <a:spcPts val="420"/>
              </a:spcAft>
            </a:pPr>
            <a:r>
              <a:rPr lang="ru" sz="2200" b="1" dirty="0" smtClean="0">
                <a:solidFill>
                  <a:schemeClr val="bg1"/>
                </a:solidFill>
                <a:latin typeface="Times New Roman"/>
              </a:rPr>
              <a:t>в 2022 </a:t>
            </a:r>
            <a:r>
              <a:rPr lang="ru" sz="2200" b="1" dirty="0">
                <a:solidFill>
                  <a:schemeClr val="bg1"/>
                </a:solidFill>
                <a:latin typeface="Times New Roman"/>
              </a:rPr>
              <a:t>-</a:t>
            </a:r>
            <a:r>
              <a:rPr lang="ru" sz="2200" b="1" dirty="0" smtClean="0">
                <a:solidFill>
                  <a:schemeClr val="bg1"/>
                </a:solidFill>
                <a:latin typeface="Times New Roman"/>
              </a:rPr>
              <a:t>2026 </a:t>
            </a:r>
            <a:r>
              <a:rPr lang="ru" sz="2200" b="1" dirty="0">
                <a:solidFill>
                  <a:schemeClr val="bg1"/>
                </a:solidFill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673318" y="1367073"/>
            <a:ext cx="1057187" cy="2697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r"/>
            <a:r>
              <a:rPr lang="ru" sz="900" dirty="0">
                <a:solidFill>
                  <a:schemeClr val="bg1"/>
                </a:solidFill>
                <a:latin typeface="Times New Roman"/>
              </a:rPr>
              <a:t>(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тыс. руб</a:t>
            </a:r>
            <a:r>
              <a:rPr lang="ru" sz="900" b="1" dirty="0">
                <a:solidFill>
                  <a:schemeClr val="bg1"/>
                </a:solidFill>
                <a:latin typeface="Times New Roman"/>
              </a:rPr>
              <a:t>.)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7962381"/>
              </p:ext>
            </p:extLst>
          </p:nvPr>
        </p:nvGraphicFramePr>
        <p:xfrm>
          <a:off x="0" y="1665838"/>
          <a:ext cx="9906000" cy="5192162"/>
        </p:xfrm>
        <a:graphic>
          <a:graphicData uri="http://schemas.openxmlformats.org/drawingml/2006/table">
            <a:tbl>
              <a:tblPr/>
              <a:tblGrid>
                <a:gridCol w="34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7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59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48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07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21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669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80752">
                <a:tc>
                  <a:txBody>
                    <a:bodyPr/>
                    <a:lstStyle/>
                    <a:p>
                      <a:pPr indent="0">
                        <a:spcAft>
                          <a:spcPts val="210"/>
                        </a:spcAft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№</a:t>
                      </a:r>
                    </a:p>
                    <a:p>
                      <a:pPr indent="0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Наименование налоговой льготы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Правовое основание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Факт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2022 </a:t>
                      </a: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года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Оценка </a:t>
                      </a:r>
                      <a:endParaRPr lang="ru" sz="900" b="1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2023 года</a:t>
                      </a:r>
                      <a:endParaRPr lang="ru" sz="9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Прогноз </a:t>
                      </a:r>
                      <a:endParaRPr lang="ru" sz="900" b="1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 2024 </a:t>
                      </a: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Прогноз </a:t>
                      </a:r>
                      <a:endParaRPr lang="ru" sz="900" b="1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 2025год</a:t>
                      </a:r>
                      <a:endParaRPr lang="ru" sz="9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 2026 </a:t>
                      </a: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077">
                <a:tc>
                  <a:txBody>
                    <a:bodyPr/>
                    <a:lstStyle/>
                    <a:p>
                      <a:pPr marL="127000" indent="0"/>
                      <a:r>
                        <a:rPr lang="ru" sz="900" b="1">
                          <a:solidFill>
                            <a:schemeClr val="bg1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Times New Roman"/>
                        </a:rPr>
                        <a:t>Земельный налог</a:t>
                      </a:r>
                    </a:p>
                  </a:txBody>
                  <a:tcPr marL="0" marR="0" marT="0" marB="0" anchor="b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sz="9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gradFill>
                      <a:gsLst>
                        <a:gs pos="41578">
                          <a:srgbClr val="FFFFEB"/>
                        </a:gs>
                        <a:gs pos="9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41 092,0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2819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1.1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Льготы </a:t>
                      </a: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налогоплательщикам-организациям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от 25.11.2021 года 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N</a:t>
                      </a:r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72</a:t>
                      </a: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"О земельном налоге "п.4.4,</a:t>
                      </a:r>
                      <a:r>
                        <a:rPr lang="ru" sz="1200" b="0" baseline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п.4.5</a:t>
                      </a:r>
                      <a:endParaRPr lang="ru" sz="12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38 949,0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9646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1.2.</a:t>
                      </a:r>
                    </a:p>
                  </a:txBody>
                  <a:tcPr marL="0" marR="0" marT="0" marB="0" anchor="ctr">
                    <a:gradFill>
                      <a:gsLst>
                        <a:gs pos="5186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Льготы </a:t>
                      </a: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налогоплательщикам-физическим лицам</a:t>
                      </a:r>
                    </a:p>
                  </a:txBody>
                  <a:tcPr marL="0" marR="0" marT="0" marB="0" anchor="ctr">
                    <a:gradFill>
                      <a:gsLst>
                        <a:gs pos="5186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Решение Совета депутатов Талдомского   городского округа Московской области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от 25.11.2021 </a:t>
                      </a:r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N </a:t>
                      </a: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72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"О земельном налоге ", п.4.1,</a:t>
                      </a:r>
                      <a:r>
                        <a:rPr lang="ru" sz="1200" b="0" baseline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п.4.2</a:t>
                      </a:r>
                      <a:endParaRPr lang="ru" sz="12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2 143,0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5868">
                <a:tc gridSpan="3"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ИТОГО налоговых льгот, предоставляемых в соответствии с решениями, принятыми органами местного самоуправления </a:t>
                      </a:r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Талдомского городского округа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9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endParaRPr lang="ru" sz="11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41 092,0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015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53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977773"/>
          </a:xfrm>
          <a:prstGeom prst="rect">
            <a:avLst/>
          </a:prstGeom>
          <a:gradFill flip="none"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8000">
                <a:schemeClr val="bg2">
                  <a:lumMod val="20000"/>
                  <a:lumOff val="80000"/>
                </a:schemeClr>
              </a:gs>
              <a:gs pos="43000">
                <a:srgbClr val="FFFFEB"/>
              </a:gs>
            </a:gsLst>
            <a:lin ang="2700000" scaled="1"/>
            <a:tileRect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бюджета в разрезе муниципальных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динамике по годам</a:t>
            </a:r>
            <a:endParaRPr lang="ru" sz="24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745648" y="737616"/>
            <a:ext cx="1044527" cy="280416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 smtClean="0">
                <a:latin typeface="Times New Roman"/>
              </a:rPr>
              <a:t>            (</a:t>
            </a:r>
            <a:r>
              <a:rPr lang="ru" sz="1000" dirty="0">
                <a:latin typeface="Times New Roman"/>
              </a:rPr>
              <a:t>тыс. руб.)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855182"/>
              </p:ext>
            </p:extLst>
          </p:nvPr>
        </p:nvGraphicFramePr>
        <p:xfrm>
          <a:off x="0" y="927101"/>
          <a:ext cx="9906001" cy="6033981"/>
        </p:xfrm>
        <a:graphic>
          <a:graphicData uri="http://schemas.openxmlformats.org/drawingml/2006/table">
            <a:tbl>
              <a:tblPr/>
              <a:tblGrid>
                <a:gridCol w="3332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91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20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8008">
                  <a:extLst>
                    <a:ext uri="{9D8B030D-6E8A-4147-A177-3AD203B41FA5}">
                      <a16:colId xmlns:a16="http://schemas.microsoft.com/office/drawing/2014/main" val="3247251429"/>
                    </a:ext>
                  </a:extLst>
                </a:gridCol>
                <a:gridCol w="9191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01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54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5747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Наименование программ</a:t>
                      </a:r>
                    </a:p>
                  </a:txBody>
                  <a:tcPr marL="0" marR="0" marT="0" marB="0" anchor="ctr">
                    <a:gradFill flip="none" rotWithShape="1"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9000">
                          <a:schemeClr val="bg2">
                            <a:lumMod val="20000"/>
                            <a:lumOff val="80000"/>
                          </a:schemeClr>
                        </a:gs>
                        <a:gs pos="56000">
                          <a:srgbClr val="FFFFEB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0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Факт </a:t>
                      </a:r>
                      <a:endParaRPr lang="ru" sz="1000" b="1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  <a:p>
                      <a:pPr marL="114300" indent="0" algn="ctr"/>
                      <a:r>
                        <a:rPr lang="ru" sz="10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за 2022 </a:t>
                      </a:r>
                      <a:r>
                        <a:rPr lang="ru" sz="10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План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на 2023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Ожидаемое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исполнение</a:t>
                      </a:r>
                    </a:p>
                    <a:p>
                      <a:pPr indent="0" algn="ctr"/>
                      <a:r>
                        <a:rPr lang="ru" sz="1000" b="1" baseline="0" dirty="0" smtClean="0">
                          <a:latin typeface="Times New Roman"/>
                        </a:rPr>
                        <a:t>  в 2023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на </a:t>
                      </a:r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Прогноз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на 2025 </a:t>
                      </a:r>
                      <a:r>
                        <a:rPr lang="ru" sz="1000" b="1" dirty="0"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на </a:t>
                      </a:r>
                      <a:r>
                        <a:rPr lang="ru" sz="1000" b="1" dirty="0" smtClean="0">
                          <a:latin typeface="Times New Roman"/>
                        </a:rPr>
                        <a:t>2026 </a:t>
                      </a:r>
                      <a:r>
                        <a:rPr lang="ru" sz="1000" b="1" dirty="0"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7372">
                          <a:schemeClr val="bg2">
                            <a:lumMod val="20000"/>
                            <a:lumOff val="80000"/>
                          </a:schemeClr>
                        </a:gs>
                        <a:gs pos="49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35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</a:t>
                      </a:r>
                      <a:r>
                        <a:rPr lang="ru" sz="1200" b="1" dirty="0" smtClean="0">
                          <a:latin typeface="Times New Roman"/>
                        </a:rPr>
                        <a:t>Культура  и туризм"</a:t>
                      </a:r>
                      <a:endParaRPr lang="ru" sz="120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292 686,40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402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539, 29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404 875,530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428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632,24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446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316,07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036,24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35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"Образование"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1 277 840,25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242 322, 13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1 246 684,830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317,87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248,51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757,51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35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"Социальная защита населения"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38 180,90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429, 00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20 510,226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494,00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533,00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235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"Спорт"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152 268,07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575, 91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113 835,911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869,00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938,00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235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"Развитие сельского хозяйства"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22 314,94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42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173, 88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27 173,880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266,90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485,29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695,43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235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"Экология и окружающая среда"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324 477,45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594, 69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482 953,148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536,64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486,64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486,64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716">
                <a:tc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r>
                        <a:rPr lang="ru" sz="1200" b="1" dirty="0">
                          <a:latin typeface="Times New Roman"/>
                        </a:rPr>
                        <a:t>"Безопасность и обеспечение безопасности жизнедеятельности населения"</a:t>
                      </a:r>
                    </a:p>
                  </a:txBody>
                  <a:tcPr marL="0" marR="0" marT="0" marB="0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48 230,64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187, 38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57 604,561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879,00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584,00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884,00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235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"Жилище"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40 086,58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910, 90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40 910,900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835,90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318,70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02781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</a:t>
                      </a:r>
                      <a:r>
                        <a:rPr lang="ru" sz="1050" b="1" dirty="0">
                          <a:latin typeface="Times New Roman"/>
                        </a:rPr>
                        <a:t>Развитие инженерной инфраструктуры и </a:t>
                      </a:r>
                      <a:r>
                        <a:rPr lang="ru" sz="1050" b="1" dirty="0" smtClean="0">
                          <a:latin typeface="Times New Roman"/>
                        </a:rPr>
                        <a:t>энергоэффективности и отрасли обращения с отходами"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127 346,32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685, 04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121 137,593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870,46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432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906,14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875,70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235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"Предпринимательство"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2 924,65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700, 00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659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"Управление имуществом и муниципальными финансами"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284 268,38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308, 47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331 252,738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762,71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592,71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392,71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57074">
                <a:tc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r>
                        <a:rPr lang="ru" sz="1200" b="1" dirty="0">
                          <a:latin typeface="Times New Roman"/>
                        </a:rPr>
                        <a:t>"</a:t>
                      </a:r>
                      <a:r>
                        <a:rPr lang="ru" sz="1050" b="1" dirty="0">
                          <a:latin typeface="Times New Roman"/>
                        </a:rPr>
                        <a:t>Развитие институтов гражданского общества, повышение эффективности местного самоуправления и реализации молодежной политики"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36 110,45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473, 76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41 406,337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982,70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174,92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374,92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142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4716">
                <a:tc>
                  <a:txBody>
                    <a:bodyPr/>
                    <a:lstStyle/>
                    <a:p>
                      <a:pPr indent="0">
                        <a:lnSpc>
                          <a:spcPts val="1224"/>
                        </a:lnSpc>
                      </a:pPr>
                      <a:r>
                        <a:rPr lang="ru" sz="1200" b="1" dirty="0">
                          <a:latin typeface="Times New Roman"/>
                        </a:rPr>
                        <a:t>"Развитие и функционирование дорожно-транспортного комплекса"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366 488,52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736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789, 64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735 091,809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517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718,51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827,00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7951">
                          <a:srgbClr val="FFFFEB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235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"Цифровое муниципальное образование"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46 652,25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124, 80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53 211,614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388,00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646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015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235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"Архитектура и градостроительство"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16 230,35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651, 84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14 770,042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3000">
                          <a:srgbClr val="FFFFEB"/>
                        </a:gs>
                        <a:gs pos="1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015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65659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"Формирование современной комфортной городской среды"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345 756,26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109, 35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506 360,432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370,40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575,22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065,22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65659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"Переселение граждан из аварийного жилищного фонда"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180 042,85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270 538,75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228 331,276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307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868,25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121 369,867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542 586,522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04716">
                <a:tc>
                  <a:txBody>
                    <a:bodyPr/>
                    <a:lstStyle/>
                    <a:p>
                      <a:pPr indent="0">
                        <a:lnSpc>
                          <a:spcPts val="1224"/>
                        </a:lnSpc>
                      </a:pPr>
                      <a:r>
                        <a:rPr lang="ru-RU" sz="1200" b="1" dirty="0" smtClean="0">
                          <a:latin typeface="Times New Roman"/>
                        </a:rPr>
                        <a:t> </a:t>
                      </a:r>
                      <a:r>
                        <a:rPr lang="ru-RU" sz="1100" b="1" dirty="0" smtClean="0">
                          <a:latin typeface="Times New Roman"/>
                        </a:rPr>
                        <a:t>Руководство и управление в сфере установленных функций органов местного самоуправления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6 231,52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7 016,00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162,80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9 162,80</a:t>
                      </a:r>
                    </a:p>
                  </a:txBody>
                  <a:tcPr marL="0" marR="0" marT="0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9 162,80</a:t>
                      </a:r>
                    </a:p>
                  </a:txBody>
                  <a:tcPr marL="0" marR="0" marT="0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235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Непрограммные расходы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8 322,69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64 512,17</a:t>
                      </a:r>
                      <a:endParaRPr lang="ru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51 252,172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32 499,62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21 929,452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67288958"/>
                  </a:ext>
                </a:extLst>
              </a:tr>
              <a:tr h="365659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Условно утвержденные расходы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70 000,00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150 000,00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586804"/>
                  </a:ext>
                </a:extLst>
              </a:tr>
              <a:tr h="274244">
                <a:tc>
                  <a:txBody>
                    <a:bodyPr/>
                    <a:lstStyle/>
                    <a:p>
                      <a:pPr marL="101600" indent="0"/>
                      <a:r>
                        <a:rPr lang="ru" sz="12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Всего расходов</a:t>
                      </a:r>
                    </a:p>
                  </a:txBody>
                  <a:tcPr marL="0" marR="0" marT="0" marB="0" anchor="ctr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616 459,47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4 520 643,00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4 487 963,00</a:t>
                      </a:r>
                    </a:p>
                  </a:txBody>
                  <a:tcPr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3 996 976,00</a:t>
                      </a:r>
                      <a:endParaRPr lang="ru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826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680,619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493,392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784830"/>
          </a:xfrm>
          <a:prstGeom prst="rect">
            <a:avLst/>
          </a:prstGeom>
          <a:gradFill>
            <a:gsLst>
              <a:gs pos="10000">
                <a:schemeClr val="tx2">
                  <a:lumMod val="20000"/>
                  <a:lumOff val="80000"/>
                </a:schemeClr>
              </a:gs>
              <a:gs pos="4303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Информация о расходах бюджета в разрезе муниципальных программ</a:t>
            </a:r>
          </a:p>
          <a:p>
            <a:pPr indent="0" algn="ctr">
              <a:spcAft>
                <a:spcPts val="630"/>
              </a:spcAft>
            </a:pPr>
            <a:r>
              <a:rPr lang="ru" sz="2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Талдомского городского округа в динамике по годам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567473"/>
              </p:ext>
            </p:extLst>
          </p:nvPr>
        </p:nvGraphicFramePr>
        <p:xfrm>
          <a:off x="-2" y="711201"/>
          <a:ext cx="9906003" cy="62120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89398">
                  <a:extLst>
                    <a:ext uri="{9D8B030D-6E8A-4147-A177-3AD203B41FA5}">
                      <a16:colId xmlns:a16="http://schemas.microsoft.com/office/drawing/2014/main" val="3496944993"/>
                    </a:ext>
                  </a:extLst>
                </a:gridCol>
                <a:gridCol w="993180">
                  <a:extLst>
                    <a:ext uri="{9D8B030D-6E8A-4147-A177-3AD203B41FA5}">
                      <a16:colId xmlns:a16="http://schemas.microsoft.com/office/drawing/2014/main" val="1644388053"/>
                    </a:ext>
                  </a:extLst>
                </a:gridCol>
                <a:gridCol w="877094">
                  <a:extLst>
                    <a:ext uri="{9D8B030D-6E8A-4147-A177-3AD203B41FA5}">
                      <a16:colId xmlns:a16="http://schemas.microsoft.com/office/drawing/2014/main" val="2585750298"/>
                    </a:ext>
                  </a:extLst>
                </a:gridCol>
                <a:gridCol w="967383">
                  <a:extLst>
                    <a:ext uri="{9D8B030D-6E8A-4147-A177-3AD203B41FA5}">
                      <a16:colId xmlns:a16="http://schemas.microsoft.com/office/drawing/2014/main" val="1554737328"/>
                    </a:ext>
                  </a:extLst>
                </a:gridCol>
                <a:gridCol w="902891">
                  <a:extLst>
                    <a:ext uri="{9D8B030D-6E8A-4147-A177-3AD203B41FA5}">
                      <a16:colId xmlns:a16="http://schemas.microsoft.com/office/drawing/2014/main" val="735497484"/>
                    </a:ext>
                  </a:extLst>
                </a:gridCol>
                <a:gridCol w="606227">
                  <a:extLst>
                    <a:ext uri="{9D8B030D-6E8A-4147-A177-3AD203B41FA5}">
                      <a16:colId xmlns:a16="http://schemas.microsoft.com/office/drawing/2014/main" val="3419541592"/>
                    </a:ext>
                  </a:extLst>
                </a:gridCol>
                <a:gridCol w="902891">
                  <a:extLst>
                    <a:ext uri="{9D8B030D-6E8A-4147-A177-3AD203B41FA5}">
                      <a16:colId xmlns:a16="http://schemas.microsoft.com/office/drawing/2014/main" val="2173695647"/>
                    </a:ext>
                  </a:extLst>
                </a:gridCol>
                <a:gridCol w="696516">
                  <a:extLst>
                    <a:ext uri="{9D8B030D-6E8A-4147-A177-3AD203B41FA5}">
                      <a16:colId xmlns:a16="http://schemas.microsoft.com/office/drawing/2014/main" val="2345992621"/>
                    </a:ext>
                  </a:extLst>
                </a:gridCol>
                <a:gridCol w="941586">
                  <a:extLst>
                    <a:ext uri="{9D8B030D-6E8A-4147-A177-3AD203B41FA5}">
                      <a16:colId xmlns:a16="http://schemas.microsoft.com/office/drawing/2014/main" val="920478830"/>
                    </a:ext>
                  </a:extLst>
                </a:gridCol>
                <a:gridCol w="528837">
                  <a:extLst>
                    <a:ext uri="{9D8B030D-6E8A-4147-A177-3AD203B41FA5}">
                      <a16:colId xmlns:a16="http://schemas.microsoft.com/office/drawing/2014/main" val="2134178557"/>
                    </a:ext>
                  </a:extLst>
                </a:gridCol>
              </a:tblGrid>
              <a:tr h="21584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2023 год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 2023 </a:t>
                      </a:r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План на 2024 </a:t>
                      </a:r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chemeClr val="tx1"/>
                        </a:gs>
                        <a:gs pos="4087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Прогноз на 2025 </a:t>
                      </a:r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chemeClr val="tx1"/>
                        </a:gs>
                        <a:gs pos="4087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2026 </a:t>
                      </a:r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chemeClr val="tx1"/>
                        </a:gs>
                        <a:gs pos="4087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155409"/>
                  </a:ext>
                </a:extLst>
              </a:tr>
              <a:tr h="6906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Проект, 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руб.</a:t>
                      </a: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году</a:t>
                      </a: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Проект, 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руб.</a:t>
                      </a: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% </a:t>
                      </a:r>
                    </a:p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к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году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году</a:t>
                      </a: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48177129"/>
                  </a:ext>
                </a:extLst>
              </a:tr>
              <a:tr h="1562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75605351"/>
                  </a:ext>
                </a:extLst>
              </a:tr>
              <a:tr h="3838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02 - Муниципальная программа "Культура"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292 686,380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402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539, 29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404 875,530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428 632,240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105,87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446 316,070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104,13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460 036,240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103,07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75737326"/>
                  </a:ext>
                </a:extLst>
              </a:tr>
              <a:tr h="366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03 - Муниципальная программа "Образование"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1 277 840,250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242 322, 13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1 246 684,830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1 449 317,870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116,25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1 291 248,510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89,09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1 300 757,510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100,74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95694008"/>
                  </a:ext>
                </a:extLst>
              </a:tr>
              <a:tr h="4247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04 - Муниципальная программа "Социальная защита населения"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38 180,899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429, 00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20 510,226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21 494,000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104,80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21 490,000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99,98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21 533,000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100,20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50513738"/>
                  </a:ext>
                </a:extLst>
              </a:tr>
              <a:tr h="366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05 - Муниципальная программа "Спорт"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152 268,069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575, 91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113 835,911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108 290,000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95,13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108 869,000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100,53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108 938,000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100,06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88075221"/>
                  </a:ext>
                </a:extLst>
              </a:tr>
              <a:tr h="3748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06 - Муниципальная программа "Развитие сельского хозяйства"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22 314,943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173, 88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27 173,880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10 266,900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37,78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10 485,290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102,13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10 695,430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102,00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33224629"/>
                  </a:ext>
                </a:extLst>
              </a:tr>
              <a:tr h="3851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07 - Муниципальная программа "Экология и окружающая среда"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324 477,450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594, 69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482 953,148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15 536,640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3,22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10 486,640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67,50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11 486,640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109,54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74594103"/>
                  </a:ext>
                </a:extLst>
              </a:tr>
              <a:tr h="726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08 - Муниципальная программа "Безопасность и обеспечение безопасности жизнедеятельности населения"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48 230,641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187, 38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57 604,561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62 879,000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109,16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59 584,000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94,76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59 884,000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100,50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10951993"/>
                  </a:ext>
                </a:extLst>
              </a:tr>
              <a:tr h="366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09 - Муниципальная программа "Жилище"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40 086,575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910, 90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40 910,900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35 835,900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87,59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61 331,000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171,14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40 318,700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65,74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47721109"/>
                  </a:ext>
                </a:extLst>
              </a:tr>
              <a:tr h="726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10 - Муниципальная программа "Развитие инженерной инфраструктуры и энергоэффективности"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127 346,316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685, 04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121 137,593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129 870,460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107,21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432 906,140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333,34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511 875,700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118,24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04606944"/>
                  </a:ext>
                </a:extLst>
              </a:tr>
              <a:tr h="4173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11 - Муниципальная программа "Предпринимательство"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2 924,651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700, 00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3 700,000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3 800,000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102,70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3 900,000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102,63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3 800,000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97,44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41147096"/>
                  </a:ext>
                </a:extLst>
              </a:tr>
              <a:tr h="5463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12 - Муниципальная программа "Управление имуществом и муниципальными финансами"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284 268,383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308, 47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331 252,738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325 762,710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98,34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325 592,710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99,95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325 392,710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243717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962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569027"/>
              </p:ext>
            </p:extLst>
          </p:nvPr>
        </p:nvGraphicFramePr>
        <p:xfrm>
          <a:off x="-1" y="-1"/>
          <a:ext cx="9906001" cy="68441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1578">
                  <a:extLst>
                    <a:ext uri="{9D8B030D-6E8A-4147-A177-3AD203B41FA5}">
                      <a16:colId xmlns:a16="http://schemas.microsoft.com/office/drawing/2014/main" val="1683787497"/>
                    </a:ext>
                  </a:extLst>
                </a:gridCol>
                <a:gridCol w="897613">
                  <a:extLst>
                    <a:ext uri="{9D8B030D-6E8A-4147-A177-3AD203B41FA5}">
                      <a16:colId xmlns:a16="http://schemas.microsoft.com/office/drawing/2014/main" val="2894959744"/>
                    </a:ext>
                  </a:extLst>
                </a:gridCol>
                <a:gridCol w="863537">
                  <a:extLst>
                    <a:ext uri="{9D8B030D-6E8A-4147-A177-3AD203B41FA5}">
                      <a16:colId xmlns:a16="http://schemas.microsoft.com/office/drawing/2014/main" val="8725671"/>
                    </a:ext>
                  </a:extLst>
                </a:gridCol>
                <a:gridCol w="863537">
                  <a:extLst>
                    <a:ext uri="{9D8B030D-6E8A-4147-A177-3AD203B41FA5}">
                      <a16:colId xmlns:a16="http://schemas.microsoft.com/office/drawing/2014/main" val="1737778028"/>
                    </a:ext>
                  </a:extLst>
                </a:gridCol>
                <a:gridCol w="937554">
                  <a:extLst>
                    <a:ext uri="{9D8B030D-6E8A-4147-A177-3AD203B41FA5}">
                      <a16:colId xmlns:a16="http://schemas.microsoft.com/office/drawing/2014/main" val="3647051922"/>
                    </a:ext>
                  </a:extLst>
                </a:gridCol>
                <a:gridCol w="530458">
                  <a:extLst>
                    <a:ext uri="{9D8B030D-6E8A-4147-A177-3AD203B41FA5}">
                      <a16:colId xmlns:a16="http://schemas.microsoft.com/office/drawing/2014/main" val="3597063409"/>
                    </a:ext>
                  </a:extLst>
                </a:gridCol>
                <a:gridCol w="937554">
                  <a:extLst>
                    <a:ext uri="{9D8B030D-6E8A-4147-A177-3AD203B41FA5}">
                      <a16:colId xmlns:a16="http://schemas.microsoft.com/office/drawing/2014/main" val="1625253333"/>
                    </a:ext>
                  </a:extLst>
                </a:gridCol>
                <a:gridCol w="592139">
                  <a:extLst>
                    <a:ext uri="{9D8B030D-6E8A-4147-A177-3AD203B41FA5}">
                      <a16:colId xmlns:a16="http://schemas.microsoft.com/office/drawing/2014/main" val="1884573845"/>
                    </a:ext>
                  </a:extLst>
                </a:gridCol>
                <a:gridCol w="949891">
                  <a:extLst>
                    <a:ext uri="{9D8B030D-6E8A-4147-A177-3AD203B41FA5}">
                      <a16:colId xmlns:a16="http://schemas.microsoft.com/office/drawing/2014/main" val="1113220174"/>
                    </a:ext>
                  </a:extLst>
                </a:gridCol>
                <a:gridCol w="592140">
                  <a:extLst>
                    <a:ext uri="{9D8B030D-6E8A-4147-A177-3AD203B41FA5}">
                      <a16:colId xmlns:a16="http://schemas.microsoft.com/office/drawing/2014/main" val="3134955637"/>
                    </a:ext>
                  </a:extLst>
                </a:gridCol>
              </a:tblGrid>
              <a:tr h="9649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13 - Муниципальная программа "Развитие институтов гражданского общества, повышение эффективности местного самоуправления и реализации молодежной политики"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36 110,455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473, 76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41 406,337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35 982,700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86,90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36 174,920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100,53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35 374,920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97,79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08957260"/>
                  </a:ext>
                </a:extLst>
              </a:tr>
              <a:tr h="5662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14 - Муниципальная программа "Развитие и функционирование дорожно-транспортного комплекса"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366 488,523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736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789, 64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735 091,809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517 718,510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70,43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310 827,000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60,04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319 234,000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102,70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73355908"/>
                  </a:ext>
                </a:extLst>
              </a:tr>
              <a:tr h="5459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15 - Муниципальная программа "Цифровое муниципальное образование"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46 652,251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124, 80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53 211,614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45 388,000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85,30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45 332,000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99,88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45 252,000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99,82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57631299"/>
                  </a:ext>
                </a:extLst>
              </a:tr>
              <a:tr h="5459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16 - Муниципальная программа "Архитектура и градостроительство"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16 230,350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651, 84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14 770,042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11 300,000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76,51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16 100,000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142,48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13 100,000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81,37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85874987"/>
                  </a:ext>
                </a:extLst>
              </a:tr>
              <a:tr h="5662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17 - Муниципальная программа "Формирование современной комфортной городской среды"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345 756,264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513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109, 35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506 360,432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445 370,400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87,96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423 575,220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95,11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723 065,220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170,71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67062322"/>
                  </a:ext>
                </a:extLst>
              </a:tr>
              <a:tr h="5662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19 - Муниципальная программа "Переселение граждан из аварийного жилищного фонда"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180,043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270 538,75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228 331,276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307 868,250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134,83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121 369,867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39,42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542 586,522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84096459"/>
                  </a:ext>
                </a:extLst>
              </a:tr>
              <a:tr h="4353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программам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9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3 601 905,254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6000">
                          <a:srgbClr val="FFFFEB"/>
                        </a:gs>
                        <a:gs pos="2000">
                          <a:schemeClr val="tx1"/>
                        </a:gs>
                        <a:gs pos="4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491 114,83</a:t>
                      </a:r>
                      <a:endParaRPr lang="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4 429 810,828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3 955 313,580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89,29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3 725 588,367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94,19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4 533 330,592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121,68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70941093"/>
                  </a:ext>
                </a:extLst>
              </a:tr>
              <a:tr h="5662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95 - Руководство и управление в сфере установленных функций органов местного самоуправления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6 231,517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7 016,00</a:t>
                      </a:r>
                      <a:endParaRPr lang="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6 900,000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9 162,800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132,79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9 162,800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9 162,800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55088649"/>
                  </a:ext>
                </a:extLst>
              </a:tr>
              <a:tr h="4720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99 - Непрограммные расходы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8 322,694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64 512,17</a:t>
                      </a:r>
                      <a:endParaRPr lang="ru" sz="11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51 252,172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32 499,620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63,41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21 929,452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67,48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9,12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31199542"/>
                  </a:ext>
                </a:extLst>
              </a:tr>
              <a:tr h="3708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непрограммных расходов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14 554,212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71 528,17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58 152,172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41 662,420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71,64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31 092,252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74,63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11 162,800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35,90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97055576"/>
                  </a:ext>
                </a:extLst>
              </a:tr>
              <a:tr h="3708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Условно утвержденные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70 000,00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150 000,00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0897522"/>
                  </a:ext>
                </a:extLst>
              </a:tr>
              <a:tr h="5695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3 616 459,466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4 520 643,00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4 487 963,000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3 996 976,000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89,06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826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680,619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93,99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493,392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120,97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23081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374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342212"/>
              </p:ext>
            </p:extLst>
          </p:nvPr>
        </p:nvGraphicFramePr>
        <p:xfrm>
          <a:off x="1" y="927101"/>
          <a:ext cx="9905997" cy="60075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08217">
                  <a:extLst>
                    <a:ext uri="{9D8B030D-6E8A-4147-A177-3AD203B41FA5}">
                      <a16:colId xmlns:a16="http://schemas.microsoft.com/office/drawing/2014/main" val="4294288362"/>
                    </a:ext>
                  </a:extLst>
                </a:gridCol>
                <a:gridCol w="1015154">
                  <a:extLst>
                    <a:ext uri="{9D8B030D-6E8A-4147-A177-3AD203B41FA5}">
                      <a16:colId xmlns:a16="http://schemas.microsoft.com/office/drawing/2014/main" val="1828055134"/>
                    </a:ext>
                  </a:extLst>
                </a:gridCol>
                <a:gridCol w="1059255">
                  <a:extLst>
                    <a:ext uri="{9D8B030D-6E8A-4147-A177-3AD203B41FA5}">
                      <a16:colId xmlns:a16="http://schemas.microsoft.com/office/drawing/2014/main" val="900955546"/>
                    </a:ext>
                  </a:extLst>
                </a:gridCol>
                <a:gridCol w="1098487">
                  <a:extLst>
                    <a:ext uri="{9D8B030D-6E8A-4147-A177-3AD203B41FA5}">
                      <a16:colId xmlns:a16="http://schemas.microsoft.com/office/drawing/2014/main" val="2224229186"/>
                    </a:ext>
                  </a:extLst>
                </a:gridCol>
                <a:gridCol w="1186758">
                  <a:extLst>
                    <a:ext uri="{9D8B030D-6E8A-4147-A177-3AD203B41FA5}">
                      <a16:colId xmlns:a16="http://schemas.microsoft.com/office/drawing/2014/main" val="2082035626"/>
                    </a:ext>
                  </a:extLst>
                </a:gridCol>
                <a:gridCol w="1020528">
                  <a:extLst>
                    <a:ext uri="{9D8B030D-6E8A-4147-A177-3AD203B41FA5}">
                      <a16:colId xmlns:a16="http://schemas.microsoft.com/office/drawing/2014/main" val="2706925000"/>
                    </a:ext>
                  </a:extLst>
                </a:gridCol>
                <a:gridCol w="1117598">
                  <a:extLst>
                    <a:ext uri="{9D8B030D-6E8A-4147-A177-3AD203B41FA5}">
                      <a16:colId xmlns:a16="http://schemas.microsoft.com/office/drawing/2014/main" val="633328007"/>
                    </a:ext>
                  </a:extLst>
                </a:gridCol>
              </a:tblGrid>
              <a:tr h="280386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5000">
                          <a:srgbClr val="FFFFEB"/>
                        </a:gs>
                        <a:gs pos="1000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за 2022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 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исполнение 2023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8180">
                          <a:srgbClr val="FFFFEB"/>
                        </a:gs>
                        <a:gs pos="1400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8295903"/>
                  </a:ext>
                </a:extLst>
              </a:tr>
              <a:tr h="537480">
                <a:tc vMerge="1"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1000">
                          <a:srgbClr val="FFFFEB"/>
                        </a:gs>
                        <a:gs pos="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0000">
                          <a:srgbClr val="FFFFEB"/>
                        </a:gs>
                        <a:gs pos="4000">
                          <a:schemeClr val="tx1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1000">
                          <a:srgbClr val="FFFFEB"/>
                        </a:gs>
                        <a:gs pos="7000">
                          <a:schemeClr val="tx1"/>
                        </a:gs>
                        <a:gs pos="8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02974846"/>
                  </a:ext>
                </a:extLst>
              </a:tr>
              <a:tr h="29509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Общегосударственные вопросы</a:t>
                      </a:r>
                    </a:p>
                  </a:txBody>
                  <a:tcPr>
                    <a:gradFill>
                      <a:gsLst>
                        <a:gs pos="35000">
                          <a:srgbClr val="FFFFEB"/>
                        </a:gs>
                        <a:gs pos="1000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321 087,77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389 467,00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386 600,00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337,61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916,41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369 738,410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15487755"/>
                  </a:ext>
                </a:extLst>
              </a:tr>
              <a:tr h="29509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Национальная оборона</a:t>
                      </a:r>
                    </a:p>
                  </a:txBody>
                  <a:tcPr>
                    <a:gradFill>
                      <a:gsLst>
                        <a:gs pos="35000">
                          <a:srgbClr val="FFFFEB"/>
                        </a:gs>
                        <a:gs pos="1000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3 227,91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3 393,00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3 393,00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541,60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664,02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3 664,020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42233494"/>
                  </a:ext>
                </a:extLst>
              </a:tr>
              <a:tr h="46405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>
                    <a:gradFill>
                      <a:gsLst>
                        <a:gs pos="35000">
                          <a:srgbClr val="FFFFEB"/>
                        </a:gs>
                        <a:gs pos="1000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24 524,84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34 720,00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34 259,00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514,00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29 550,000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6582493"/>
                  </a:ext>
                </a:extLst>
              </a:tr>
              <a:tr h="28038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Национальная экономика</a:t>
                      </a:r>
                    </a:p>
                  </a:txBody>
                  <a:tcPr>
                    <a:gradFill>
                      <a:gsLst>
                        <a:gs pos="35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421 377,88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771 098,00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770 949,00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546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981,73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770,71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350 287,850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61736781"/>
                  </a:ext>
                </a:extLst>
              </a:tr>
              <a:tr h="358969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Жилищно-коммунальное хозяйство</a:t>
                      </a:r>
                    </a:p>
                  </a:txBody>
                  <a:tcPr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tx1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696 355,25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969 529,00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953 700,00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957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197,41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1 045 656,259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1 822 903,022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26808714"/>
                  </a:ext>
                </a:extLst>
              </a:tr>
              <a:tr h="28038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Охрана окружающей среды</a:t>
                      </a:r>
                    </a:p>
                  </a:txBody>
                  <a:tcPr>
                    <a:gradFill>
                      <a:gsLst>
                        <a:gs pos="48000">
                          <a:srgbClr val="FFFFEB"/>
                        </a:gs>
                        <a:gs pos="10000">
                          <a:schemeClr val="tx1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322 887,65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490 077,00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480 463,00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536,64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486,64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11 486,640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91680602"/>
                  </a:ext>
                </a:extLst>
              </a:tr>
              <a:tr h="29964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Образование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1 300 090,40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1 355 684,00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1 355 684,00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1 581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432,87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9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1 430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239,51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1 440 689,510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93540083"/>
                  </a:ext>
                </a:extLst>
              </a:tr>
              <a:tr h="28038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Культура и кинематография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283 917,53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305 011,00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18248">
                          <a:schemeClr val="tx1"/>
                        </a:gs>
                        <a:gs pos="43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303 700,00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309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543,24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532,07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333 252,240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26443513"/>
                  </a:ext>
                </a:extLst>
              </a:tr>
              <a:tr h="34725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Социальная политика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75 964,18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67 789,00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67 789,00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100,90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396,00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64 383,700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16085679"/>
                  </a:ext>
                </a:extLst>
              </a:tr>
              <a:tr h="31296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Физическая культура и спорт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152 283,07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113 576,00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112 440,00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869,00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108 938,000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98503468"/>
                  </a:ext>
                </a:extLst>
              </a:tr>
              <a:tr h="34725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Средства массовой информации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14 742,99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19 999,00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19 950,00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32912443"/>
                  </a:ext>
                </a:extLst>
              </a:tr>
              <a:tr h="46405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73060231"/>
                  </a:ext>
                </a:extLst>
              </a:tr>
              <a:tr h="45747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Всего расходов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3 616 459,47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4 520 643,00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4 487 963,00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3 996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976,00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3 756 680,619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4 544 493,392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49944344"/>
                  </a:ext>
                </a:extLst>
              </a:tr>
              <a:tr h="34725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Условно утвержденные расходы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6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70 000,00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150 000,00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1157293"/>
                  </a:ext>
                </a:extLst>
              </a:tr>
              <a:tr h="35943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Итого расходов</a:t>
                      </a:r>
                    </a:p>
                  </a:txBody>
                  <a:tcPr>
                    <a:gradFill>
                      <a:gsLst>
                        <a:gs pos="41588">
                          <a:srgbClr val="FFFFF3"/>
                        </a:gs>
                        <a:gs pos="16058">
                          <a:schemeClr val="tx1"/>
                        </a:gs>
                        <a:gs pos="49000">
                          <a:srgbClr val="FFFFEB"/>
                        </a:gs>
                        <a:gs pos="7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3 616 459,47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4 520 643,00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4 487 963,00</a:t>
                      </a:r>
                    </a:p>
                  </a:txBody>
                  <a:tcPr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tx1"/>
                        </a:gs>
                        <a:gs pos="8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3 996 976,00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3 826 680,519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4 694 493,392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67056461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-81482"/>
            <a:ext cx="9906000" cy="1023043"/>
          </a:xfrm>
          <a:prstGeom prst="rect">
            <a:avLst/>
          </a:prstGeom>
          <a:gradFill>
            <a:gsLst>
              <a:gs pos="47000">
                <a:srgbClr val="FFFFEB"/>
              </a:gs>
              <a:gs pos="16000">
                <a:schemeClr val="tx1"/>
              </a:gs>
              <a:gs pos="7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050"/>
              </a:spcAft>
            </a:pPr>
            <a:r>
              <a:rPr lang="ru" sz="2200" b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Информация о расходах 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бюджета </a:t>
            </a: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 в разрезе внутриведомственной </a:t>
            </a:r>
            <a:r>
              <a:rPr lang="ru-RU" sz="2000" b="1" dirty="0" smtClean="0">
                <a:solidFill>
                  <a:schemeClr val="bg1"/>
                </a:solidFill>
                <a:latin typeface="Times New Roman"/>
              </a:rPr>
              <a:t>с</a:t>
            </a: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труктуры</a:t>
            </a:r>
          </a:p>
          <a:p>
            <a:pPr indent="0" algn="ctr">
              <a:spcAft>
                <a:spcPts val="1050"/>
              </a:spcAft>
            </a:pP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  расходов Талдомского городского округа  в  2022-2026  годах в динамике</a:t>
            </a:r>
            <a:endParaRPr lang="ru" sz="2000" b="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96434" y="700076"/>
            <a:ext cx="18095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 smtClean="0">
                <a:solidFill>
                  <a:schemeClr val="bg1"/>
                </a:solidFill>
                <a:latin typeface="Times New Roman"/>
              </a:rPr>
              <a:t>(т</a:t>
            </a:r>
            <a:r>
              <a:rPr lang="ru" sz="1000" dirty="0" smtClean="0">
                <a:solidFill>
                  <a:schemeClr val="bg1"/>
                </a:solidFill>
                <a:latin typeface="Times New Roman"/>
              </a:rPr>
              <a:t>ыс.руб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.)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59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40870">
              <a:srgbClr val="FFFFEB"/>
            </a:gs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5999" cy="830997"/>
          </a:xfrm>
          <a:prstGeom prst="rect">
            <a:avLst/>
          </a:prstGeom>
          <a:gradFill>
            <a:gsLst>
              <a:gs pos="87000">
                <a:srgbClr val="FFFFEB"/>
              </a:gs>
              <a:gs pos="8000">
                <a:schemeClr val="tx1"/>
              </a:gs>
              <a:gs pos="14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solidFill>
                  <a:schemeClr val="bg1"/>
                </a:solidFill>
                <a:latin typeface="Times New Roman"/>
              </a:rPr>
              <a:t>Структура расходов </a:t>
            </a:r>
            <a:r>
              <a:rPr lang="ru" sz="2400" b="1" dirty="0" smtClean="0">
                <a:solidFill>
                  <a:schemeClr val="bg1"/>
                </a:solidFill>
                <a:latin typeface="Times New Roman"/>
              </a:rPr>
              <a:t>бюджета в разрезе внутриведомственной структуры </a:t>
            </a:r>
            <a:r>
              <a:rPr lang="ru" sz="2400" b="1" dirty="0">
                <a:solidFill>
                  <a:schemeClr val="bg1"/>
                </a:solidFill>
                <a:latin typeface="Times New Roman"/>
              </a:rPr>
              <a:t>Талдомского городского </a:t>
            </a:r>
            <a:r>
              <a:rPr lang="ru" sz="2400" b="1" dirty="0" smtClean="0">
                <a:solidFill>
                  <a:schemeClr val="bg1"/>
                </a:solidFill>
                <a:latin typeface="Times New Roman"/>
              </a:rPr>
              <a:t>округа на 2024 </a:t>
            </a:r>
            <a:r>
              <a:rPr lang="ru" sz="2400" b="1" dirty="0">
                <a:solidFill>
                  <a:schemeClr val="bg1"/>
                </a:solidFill>
                <a:latin typeface="Times New Roman"/>
              </a:rPr>
              <a:t>год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597812955"/>
              </p:ext>
            </p:extLst>
          </p:nvPr>
        </p:nvGraphicFramePr>
        <p:xfrm>
          <a:off x="0" y="787456"/>
          <a:ext cx="9906000" cy="6070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0876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84000">
              <a:srgbClr val="FFFFEB"/>
            </a:gs>
            <a:gs pos="53000">
              <a:schemeClr val="bg2">
                <a:tint val="97000"/>
                <a:hueMod val="92000"/>
                <a:satMod val="169000"/>
                <a:lumMod val="164000"/>
              </a:schemeClr>
            </a:gs>
            <a:gs pos="3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76071"/>
          </a:xfrm>
          <a:prstGeom prst="rect">
            <a:avLst/>
          </a:prstGeom>
          <a:gradFill>
            <a:gsLst>
              <a:gs pos="87000">
                <a:srgbClr val="FFFFEB"/>
              </a:gs>
              <a:gs pos="38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latin typeface="Times New Roman"/>
              </a:rPr>
              <a:t>Дефицит бюджета Талдомского городского округа Московской области</a:t>
            </a:r>
            <a:endParaRPr lang="ru" sz="2400" b="1" i="1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946352"/>
              </p:ext>
            </p:extLst>
          </p:nvPr>
        </p:nvGraphicFramePr>
        <p:xfrm>
          <a:off x="0" y="3124201"/>
          <a:ext cx="9906000" cy="37083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65700">
                  <a:extLst>
                    <a:ext uri="{9D8B030D-6E8A-4147-A177-3AD203B41FA5}">
                      <a16:colId xmlns:a16="http://schemas.microsoft.com/office/drawing/2014/main" val="1938029732"/>
                    </a:ext>
                  </a:extLst>
                </a:gridCol>
                <a:gridCol w="1837558">
                  <a:extLst>
                    <a:ext uri="{9D8B030D-6E8A-4147-A177-3AD203B41FA5}">
                      <a16:colId xmlns:a16="http://schemas.microsoft.com/office/drawing/2014/main" val="2026271958"/>
                    </a:ext>
                  </a:extLst>
                </a:gridCol>
                <a:gridCol w="1586368">
                  <a:extLst>
                    <a:ext uri="{9D8B030D-6E8A-4147-A177-3AD203B41FA5}">
                      <a16:colId xmlns:a16="http://schemas.microsoft.com/office/drawing/2014/main" val="2034520794"/>
                    </a:ext>
                  </a:extLst>
                </a:gridCol>
                <a:gridCol w="1516374">
                  <a:extLst>
                    <a:ext uri="{9D8B030D-6E8A-4147-A177-3AD203B41FA5}">
                      <a16:colId xmlns:a16="http://schemas.microsoft.com/office/drawing/2014/main" val="854859058"/>
                    </a:ext>
                  </a:extLst>
                </a:gridCol>
              </a:tblGrid>
              <a:tr h="1808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0875063"/>
                  </a:ext>
                </a:extLst>
              </a:tr>
              <a:tr h="1808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8625574"/>
                  </a:ext>
                </a:extLst>
              </a:tr>
              <a:tr h="214424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бюджета Талдомского городского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округа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-25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874,10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-14 670,069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-9 810,612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6583797"/>
                  </a:ext>
                </a:extLst>
              </a:tr>
              <a:tr h="35676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процентах к общей сумме доходов без учета безвозмездных поступлений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98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1,34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0,69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28600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9500748"/>
                  </a:ext>
                </a:extLst>
              </a:tr>
              <a:tr h="214424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 финансирования дефицитов бюджетов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874,10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14 670,069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9 810,612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0354971"/>
                  </a:ext>
                </a:extLst>
              </a:tr>
              <a:tr h="214424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 кредитных организаций в валюте Российской Федерации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7039083"/>
                  </a:ext>
                </a:extLst>
              </a:tr>
              <a:tr h="35676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кредитов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5013692"/>
                  </a:ext>
                </a:extLst>
              </a:tr>
              <a:tr h="356762">
                <a:tc>
                  <a:txBody>
                    <a:bodyPr/>
                    <a:lstStyle/>
                    <a:p>
                      <a:pPr marL="0" marR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бюджетами городских округов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10 000,00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7569938"/>
                  </a:ext>
                </a:extLst>
              </a:tr>
              <a:tr h="356762">
                <a:tc>
                  <a:txBody>
                    <a:bodyPr/>
                    <a:lstStyle/>
                    <a:p>
                      <a:pPr marL="0" marR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Погашение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-5 000,000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-5 000,000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1981446"/>
                  </a:ext>
                </a:extLst>
              </a:tr>
              <a:tr h="35676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Погашение бюджетами городских округов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- 5 000,00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-5 000,00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2531785"/>
                  </a:ext>
                </a:extLst>
              </a:tr>
              <a:tr h="214424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остатков средств на счетах по учету средств бюджета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874,10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19 670,069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14 810,612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0640602"/>
                  </a:ext>
                </a:extLst>
              </a:tr>
              <a:tr h="35676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прочих остатков денежных средств бюджетов городских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округов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-3 981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101,90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-3 812 010,550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-4 684 682,780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6292284"/>
                  </a:ext>
                </a:extLst>
              </a:tr>
              <a:tr h="215907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Уменьшение прочих остатков денежных средств бюджетов городских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округов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3 996 976,00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3 831 680,619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4 699 493,392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6286206"/>
                  </a:ext>
                </a:extLst>
              </a:tr>
            </a:tbl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65761"/>
            <a:ext cx="9906000" cy="1996440"/>
          </a:xfrm>
          <a:gradFill>
            <a:gsLst>
              <a:gs pos="37000">
                <a:srgbClr val="FFFFEB"/>
              </a:gs>
              <a:gs pos="14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>
            <a:normAutofit fontScale="90000"/>
          </a:bodyPr>
          <a:lstStyle/>
          <a:p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году –25 874,10 тыс. руб.----------------------------------------------------------  1,34 %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к общей сумме доходов без учета</a:t>
            </a:r>
            <a:b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безвозмездных поступлений</a:t>
            </a:r>
            <a:b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году – 14 670,069 тыс. руб. ------------------------------------------------------------ 0,69%</a:t>
            </a:r>
            <a:b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общей сумме доходов без учета</a:t>
            </a:r>
            <a:b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безвозмездных поступлений</a:t>
            </a:r>
            <a:b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году – 9 810,612 тыс. руб.   ------------------------------------------------------------  0,41%</a:t>
            </a:r>
            <a:b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общей сумме доходов без учета</a:t>
            </a:r>
            <a:b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безвозмездных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2333405"/>
            <a:ext cx="9906000" cy="830997"/>
          </a:xfrm>
          <a:prstGeom prst="rect">
            <a:avLst/>
          </a:prstGeom>
          <a:gradFill>
            <a:gsLst>
              <a:gs pos="84000">
                <a:srgbClr val="FFFFEB"/>
              </a:gs>
              <a:gs pos="53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внутреннего финансирования дефицита бюджета 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 Московской области            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 flipH="1">
            <a:off x="8641079" y="3081528"/>
            <a:ext cx="12000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рублей)</a:t>
            </a:r>
          </a:p>
        </p:txBody>
      </p:sp>
    </p:spTree>
    <p:extLst>
      <p:ext uri="{BB962C8B-B14F-4D97-AF65-F5344CB8AC3E}">
        <p14:creationId xmlns:p14="http://schemas.microsoft.com/office/powerpoint/2010/main" val="1835378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5999" cy="633742"/>
          </a:xfrm>
          <a:prstGeom prst="rect">
            <a:avLst/>
          </a:prstGeom>
          <a:gradFill>
            <a:gsLst>
              <a:gs pos="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33000">
                <a:srgbClr val="FFFFEB"/>
              </a:gs>
              <a:gs pos="7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9588991"/>
              </p:ext>
            </p:extLst>
          </p:nvPr>
        </p:nvGraphicFramePr>
        <p:xfrm>
          <a:off x="1510" y="652260"/>
          <a:ext cx="9904490" cy="843280"/>
        </p:xfrm>
        <a:graphic>
          <a:graphicData uri="http://schemas.openxmlformats.org/drawingml/2006/table">
            <a:tbl>
              <a:tblPr/>
              <a:tblGrid>
                <a:gridCol w="569990">
                  <a:extLst>
                    <a:ext uri="{9D8B030D-6E8A-4147-A177-3AD203B41FA5}">
                      <a16:colId xmlns:a16="http://schemas.microsoft.com/office/drawing/2014/main" val="121406312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691062353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358341366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4216219925"/>
                    </a:ext>
                  </a:extLst>
                </a:gridCol>
                <a:gridCol w="880324">
                  <a:extLst>
                    <a:ext uri="{9D8B030D-6E8A-4147-A177-3AD203B41FA5}">
                      <a16:colId xmlns:a16="http://schemas.microsoft.com/office/drawing/2014/main" val="543899112"/>
                    </a:ext>
                  </a:extLst>
                </a:gridCol>
                <a:gridCol w="959667">
                  <a:extLst>
                    <a:ext uri="{9D8B030D-6E8A-4147-A177-3AD203B41FA5}">
                      <a16:colId xmlns:a16="http://schemas.microsoft.com/office/drawing/2014/main" val="596075459"/>
                    </a:ext>
                  </a:extLst>
                </a:gridCol>
                <a:gridCol w="1023042">
                  <a:extLst>
                    <a:ext uri="{9D8B030D-6E8A-4147-A177-3AD203B41FA5}">
                      <a16:colId xmlns:a16="http://schemas.microsoft.com/office/drawing/2014/main" val="3149515681"/>
                    </a:ext>
                  </a:extLst>
                </a:gridCol>
                <a:gridCol w="959667">
                  <a:extLst>
                    <a:ext uri="{9D8B030D-6E8A-4147-A177-3AD203B41FA5}">
                      <a16:colId xmlns:a16="http://schemas.microsoft.com/office/drawing/2014/main" val="406598036"/>
                    </a:ext>
                  </a:extLst>
                </a:gridCol>
              </a:tblGrid>
              <a:tr h="340630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l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5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 smtClean="0">
                          <a:latin typeface="Times New Roman"/>
                        </a:rPr>
                        <a:t> </a:t>
                      </a:r>
                      <a:r>
                        <a:rPr lang="ru" sz="1050" b="1" dirty="0">
                          <a:latin typeface="Times New Roman"/>
                        </a:rPr>
                        <a:t>в </a:t>
                      </a:r>
                      <a:r>
                        <a:rPr lang="ru" sz="1050" b="1" dirty="0" smtClean="0">
                          <a:latin typeface="Times New Roman"/>
                        </a:rPr>
                        <a:t>2022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5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 smtClean="0">
                          <a:latin typeface="Times New Roman"/>
                        </a:rPr>
                        <a:t>в 2023 </a:t>
                      </a:r>
                      <a:r>
                        <a:rPr lang="ru" sz="1050" b="1" baseline="0" dirty="0" smtClean="0">
                          <a:latin typeface="Times New Roman"/>
                        </a:rPr>
                        <a:t>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66955711"/>
                  </a:ext>
                </a:extLst>
              </a:tr>
              <a:tr h="267289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latin typeface="Times New Roman"/>
                        </a:rPr>
                        <a:t>2024 год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latin typeface="Times New Roman"/>
                        </a:rPr>
                        <a:t>2025 год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32029360"/>
                  </a:ext>
                </a:extLst>
              </a:tr>
              <a:tr h="146683"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8561060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344318"/>
              </p:ext>
            </p:extLst>
          </p:nvPr>
        </p:nvGraphicFramePr>
        <p:xfrm>
          <a:off x="0" y="1485899"/>
          <a:ext cx="9906000" cy="53721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8800">
                  <a:extLst>
                    <a:ext uri="{9D8B030D-6E8A-4147-A177-3AD203B41FA5}">
                      <a16:colId xmlns:a16="http://schemas.microsoft.com/office/drawing/2014/main" val="4149108513"/>
                    </a:ext>
                  </a:extLst>
                </a:gridCol>
                <a:gridCol w="4076700">
                  <a:extLst>
                    <a:ext uri="{9D8B030D-6E8A-4147-A177-3AD203B41FA5}">
                      <a16:colId xmlns:a16="http://schemas.microsoft.com/office/drawing/2014/main" val="1982555848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3289379915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1647518988"/>
                    </a:ext>
                  </a:extLst>
                </a:gridCol>
                <a:gridCol w="896495">
                  <a:extLst>
                    <a:ext uri="{9D8B030D-6E8A-4147-A177-3AD203B41FA5}">
                      <a16:colId xmlns:a16="http://schemas.microsoft.com/office/drawing/2014/main" val="1477297769"/>
                    </a:ext>
                  </a:extLst>
                </a:gridCol>
                <a:gridCol w="974831">
                  <a:extLst>
                    <a:ext uri="{9D8B030D-6E8A-4147-A177-3AD203B41FA5}">
                      <a16:colId xmlns:a16="http://schemas.microsoft.com/office/drawing/2014/main" val="2624379623"/>
                    </a:ext>
                  </a:extLst>
                </a:gridCol>
                <a:gridCol w="984986">
                  <a:extLst>
                    <a:ext uri="{9D8B030D-6E8A-4147-A177-3AD203B41FA5}">
                      <a16:colId xmlns:a16="http://schemas.microsoft.com/office/drawing/2014/main" val="2821371380"/>
                    </a:ext>
                  </a:extLst>
                </a:gridCol>
                <a:gridCol w="953688">
                  <a:extLst>
                    <a:ext uri="{9D8B030D-6E8A-4147-A177-3AD203B41FA5}">
                      <a16:colId xmlns:a16="http://schemas.microsoft.com/office/drawing/2014/main" val="2839644276"/>
                    </a:ext>
                  </a:extLst>
                </a:gridCol>
              </a:tblGrid>
              <a:tr h="5832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489">
                          <a:schemeClr val="bg1"/>
                        </a:gs>
                        <a:gs pos="57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«Здравоохранение»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489">
                          <a:schemeClr val="bg1"/>
                        </a:gs>
                        <a:gs pos="57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530909"/>
                  </a:ext>
                </a:extLst>
              </a:tr>
              <a:tr h="113894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1679">
                          <a:schemeClr val="bg1"/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взрослого населения, прошедшего диспансеризацию, от общего числа взрослого населения</a:t>
                      </a:r>
                      <a:b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45705802"/>
                  </a:ext>
                </a:extLst>
              </a:tr>
              <a:tr h="10737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6788">
                          <a:schemeClr val="bg1"/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застрахованного населения трудоспособного возраста на территории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41927413"/>
                  </a:ext>
                </a:extLst>
              </a:tr>
              <a:tr h="9857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759">
                          <a:schemeClr val="bg1"/>
                        </a:gs>
                        <a:gs pos="5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прикрепленного населения к медицинским организациям на территории 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20839269"/>
                  </a:ext>
                </a:extLst>
              </a:tr>
              <a:tr h="5301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759">
                          <a:schemeClr val="bg1"/>
                        </a:gs>
                        <a:gs pos="5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Жилье – медикам, нуждающихся в обеспечении жильем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97020024"/>
                  </a:ext>
                </a:extLst>
              </a:tr>
              <a:tr h="5301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759">
                          <a:schemeClr val="bg1"/>
                        </a:gs>
                        <a:gs pos="5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Диспансеризация определенных групп взрослого населения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7920962"/>
                  </a:ext>
                </a:extLst>
              </a:tr>
              <a:tr h="5301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759">
                          <a:schemeClr val="bg1"/>
                        </a:gs>
                        <a:gs pos="5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Жилье -медикам, нуждающихся </a:t>
                      </a:r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обеспечении жильем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834811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7818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655782"/>
          </a:xfrm>
          <a:prstGeom prst="rect">
            <a:avLst/>
          </a:prstGeom>
          <a:gradFill>
            <a:gsLst>
              <a:gs pos="22000">
                <a:srgbClr val="FFFFEB"/>
              </a:gs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8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latin typeface="Times New Roman"/>
              </a:rPr>
              <a:t>         Планируемые 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246650"/>
              </p:ext>
            </p:extLst>
          </p:nvPr>
        </p:nvGraphicFramePr>
        <p:xfrm>
          <a:off x="-1" y="651849"/>
          <a:ext cx="9906000" cy="838166"/>
        </p:xfrm>
        <a:graphic>
          <a:graphicData uri="http://schemas.openxmlformats.org/drawingml/2006/table">
            <a:tbl>
              <a:tblPr/>
              <a:tblGrid>
                <a:gridCol w="371193">
                  <a:extLst>
                    <a:ext uri="{9D8B030D-6E8A-4147-A177-3AD203B41FA5}">
                      <a16:colId xmlns:a16="http://schemas.microsoft.com/office/drawing/2014/main" val="3299036147"/>
                    </a:ext>
                  </a:extLst>
                </a:gridCol>
                <a:gridCol w="4755612">
                  <a:extLst>
                    <a:ext uri="{9D8B030D-6E8A-4147-A177-3AD203B41FA5}">
                      <a16:colId xmlns:a16="http://schemas.microsoft.com/office/drawing/2014/main" val="1262593645"/>
                    </a:ext>
                  </a:extLst>
                </a:gridCol>
                <a:gridCol w="821933">
                  <a:extLst>
                    <a:ext uri="{9D8B030D-6E8A-4147-A177-3AD203B41FA5}">
                      <a16:colId xmlns:a16="http://schemas.microsoft.com/office/drawing/2014/main" val="2662222343"/>
                    </a:ext>
                  </a:extLst>
                </a:gridCol>
                <a:gridCol w="728295">
                  <a:extLst>
                    <a:ext uri="{9D8B030D-6E8A-4147-A177-3AD203B41FA5}">
                      <a16:colId xmlns:a16="http://schemas.microsoft.com/office/drawing/2014/main" val="63647700"/>
                    </a:ext>
                  </a:extLst>
                </a:gridCol>
                <a:gridCol w="998113">
                  <a:extLst>
                    <a:ext uri="{9D8B030D-6E8A-4147-A177-3AD203B41FA5}">
                      <a16:colId xmlns:a16="http://schemas.microsoft.com/office/drawing/2014/main" val="126005323"/>
                    </a:ext>
                  </a:extLst>
                </a:gridCol>
                <a:gridCol w="734460">
                  <a:extLst>
                    <a:ext uri="{9D8B030D-6E8A-4147-A177-3AD203B41FA5}">
                      <a16:colId xmlns:a16="http://schemas.microsoft.com/office/drawing/2014/main" val="4186364242"/>
                    </a:ext>
                  </a:extLst>
                </a:gridCol>
                <a:gridCol w="753291">
                  <a:extLst>
                    <a:ext uri="{9D8B030D-6E8A-4147-A177-3AD203B41FA5}">
                      <a16:colId xmlns:a16="http://schemas.microsoft.com/office/drawing/2014/main" val="3258382173"/>
                    </a:ext>
                  </a:extLst>
                </a:gridCol>
                <a:gridCol w="743103">
                  <a:extLst>
                    <a:ext uri="{9D8B030D-6E8A-4147-A177-3AD203B41FA5}">
                      <a16:colId xmlns:a16="http://schemas.microsoft.com/office/drawing/2014/main" val="2009629061"/>
                    </a:ext>
                  </a:extLst>
                </a:gridCol>
              </a:tblGrid>
              <a:tr h="27797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93758367"/>
                  </a:ext>
                </a:extLst>
              </a:tr>
              <a:tr h="31380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92935862"/>
                  </a:ext>
                </a:extLst>
              </a:tr>
              <a:tr h="177766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5454817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7132541"/>
              </p:ext>
            </p:extLst>
          </p:nvPr>
        </p:nvGraphicFramePr>
        <p:xfrm>
          <a:off x="0" y="1452719"/>
          <a:ext cx="9906000" cy="5405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247">
                  <a:extLst>
                    <a:ext uri="{9D8B030D-6E8A-4147-A177-3AD203B41FA5}">
                      <a16:colId xmlns:a16="http://schemas.microsoft.com/office/drawing/2014/main" val="4136049805"/>
                    </a:ext>
                  </a:extLst>
                </a:gridCol>
                <a:gridCol w="4818479">
                  <a:extLst>
                    <a:ext uri="{9D8B030D-6E8A-4147-A177-3AD203B41FA5}">
                      <a16:colId xmlns:a16="http://schemas.microsoft.com/office/drawing/2014/main" val="1096566390"/>
                    </a:ext>
                  </a:extLst>
                </a:gridCol>
                <a:gridCol w="716476">
                  <a:extLst>
                    <a:ext uri="{9D8B030D-6E8A-4147-A177-3AD203B41FA5}">
                      <a16:colId xmlns:a16="http://schemas.microsoft.com/office/drawing/2014/main" val="3037689996"/>
                    </a:ext>
                  </a:extLst>
                </a:gridCol>
                <a:gridCol w="745715">
                  <a:extLst>
                    <a:ext uri="{9D8B030D-6E8A-4147-A177-3AD203B41FA5}">
                      <a16:colId xmlns:a16="http://schemas.microsoft.com/office/drawing/2014/main" val="150149061"/>
                    </a:ext>
                  </a:extLst>
                </a:gridCol>
                <a:gridCol w="1003095">
                  <a:extLst>
                    <a:ext uri="{9D8B030D-6E8A-4147-A177-3AD203B41FA5}">
                      <a16:colId xmlns:a16="http://schemas.microsoft.com/office/drawing/2014/main" val="2773078587"/>
                    </a:ext>
                  </a:extLst>
                </a:gridCol>
                <a:gridCol w="738126">
                  <a:extLst>
                    <a:ext uri="{9D8B030D-6E8A-4147-A177-3AD203B41FA5}">
                      <a16:colId xmlns:a16="http://schemas.microsoft.com/office/drawing/2014/main" val="2299592252"/>
                    </a:ext>
                  </a:extLst>
                </a:gridCol>
                <a:gridCol w="757052">
                  <a:extLst>
                    <a:ext uri="{9D8B030D-6E8A-4147-A177-3AD203B41FA5}">
                      <a16:colId xmlns:a16="http://schemas.microsoft.com/office/drawing/2014/main" val="2703752033"/>
                    </a:ext>
                  </a:extLst>
                </a:gridCol>
                <a:gridCol w="746810">
                  <a:extLst>
                    <a:ext uri="{9D8B030D-6E8A-4147-A177-3AD203B41FA5}">
                      <a16:colId xmlns:a16="http://schemas.microsoft.com/office/drawing/2014/main" val="1756965037"/>
                    </a:ext>
                  </a:extLst>
                </a:gridCol>
              </a:tblGrid>
              <a:tr h="3151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«Культура и туризм»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7059491"/>
                  </a:ext>
                </a:extLst>
              </a:tr>
              <a:tr h="2515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в электронный вид музейных фондов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63333874"/>
                  </a:ext>
                </a:extLst>
              </a:tr>
              <a:tr h="2727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общего количества  посещений музеев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177,59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80182238"/>
                  </a:ext>
                </a:extLst>
              </a:tr>
              <a:tr h="638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посещений библиотек (на 1 жителя в год) (комплектование книжных фондов муниципальных общедоступных библиотек)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5520320"/>
                  </a:ext>
                </a:extLst>
              </a:tr>
              <a:tr h="4348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посещений организаций культуры по отношению к уровню 2017 года (в части посещений библиотек)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188,81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86766281"/>
                  </a:ext>
                </a:extLst>
              </a:tr>
              <a:tr h="4348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роста числа пользователей муниципальных библиотек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99098277"/>
                  </a:ext>
                </a:extLst>
              </a:tr>
              <a:tr h="3797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Увеличение числа посещений культурных мероприятий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единиц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820,816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6555630"/>
                  </a:ext>
                </a:extLst>
              </a:tr>
              <a:tr h="38186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Число посещений культурных мероприятий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849,679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694,89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694,89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694,89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694,89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0435634"/>
                  </a:ext>
                </a:extLst>
              </a:tr>
              <a:tr h="4348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привлекаемых к участию в творческих мероприятиях сферы культуры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50605849"/>
                  </a:ext>
                </a:extLst>
              </a:tr>
              <a:tr h="10474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посещений организаций культуры по отношению к уровню 2010 (на поддержку отрасли культуры в части государственной поддержки лучших работников сельских учреждений культуры)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</a:t>
                      </a:r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отношению к базовому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186,87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04553196"/>
                  </a:ext>
                </a:extLst>
              </a:tr>
              <a:tr h="4348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праздничных и культурно-массовых мероприятий,  в том числе  творческих фестивалей и конкурсов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55314265"/>
                  </a:ext>
                </a:extLst>
              </a:tr>
              <a:tr h="3785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Оказана государственная поддержка лучшим работникам сельских учреждений культуры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402404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7268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28000">
              <a:srgbClr val="FFFFEB"/>
            </a:gs>
            <a:gs pos="50000">
              <a:schemeClr val="tx1"/>
            </a:gs>
            <a:gs pos="74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5137" y="135802"/>
            <a:ext cx="64007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4400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733331"/>
            <a:ext cx="9906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1. Глоссарий                                                                                                                                                                                                                             5-10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2. </a:t>
            </a:r>
            <a:r>
              <a:rPr lang="ru-RU" sz="1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основных показателях социально-экономического развития Талдомского городского округа, включая  фактические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значения за 2022 год,  плановые показатели в 2023 году и прогноз на 2024 год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плановый период 2025-2026 годов                                              11-13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Информация об основных задачах и приоритетах бюджетной и налоговой политики Талдомского  городского округа на 2024 год  и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плановый период 2025-2026 годов                                                                                                                                                                                   14-20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 Информация  о выполнении  основных характеристик бюджета Талдомского  городского округа в сравнении с предыдущими годами                21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 Информация об объеме и структуре налоговых и неналоговых доходов, а также межбюджетных трансфертах, поступающих в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бюджет  Талдомского городского округа в динамике (фактические значения за 2022 год  в сравнении с плановыми  значениями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2023 году и прогноз на 2024 год  и на плановый период  2025-2026 годов)                                                                                                                 22-28</a:t>
            </a:r>
          </a:p>
          <a:p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http://photocdn.photogoroda.com/source1/cn3159/r4312/c4448/4448-525880.jpg"/>
          <p:cNvSpPr>
            <a:spLocks noChangeAspect="1" noChangeArrowheads="1"/>
          </p:cNvSpPr>
          <p:nvPr/>
        </p:nvSpPr>
        <p:spPr bwMode="auto">
          <a:xfrm>
            <a:off x="2265032" y="244836"/>
            <a:ext cx="304800" cy="112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://photocdn.photogoroda.com/source1/cn3159/r4312/c4448/4448-525880.jpg"/>
          <p:cNvSpPr>
            <a:spLocks noChangeAspect="1" noChangeArrowheads="1"/>
          </p:cNvSpPr>
          <p:nvPr/>
        </p:nvSpPr>
        <p:spPr bwMode="auto">
          <a:xfrm>
            <a:off x="9563100" y="1123021"/>
            <a:ext cx="342900" cy="573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3390900"/>
            <a:ext cx="990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6.  Информация об удельном объеме налоговых и неналоговых доходов бюджета Талдомского городского округа  в расчете на душу</a:t>
            </a: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     населения в сравнении с другими  муниципальными образованиями Московской области                                                                                         29                                                                                 </a:t>
            </a:r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3848100"/>
            <a:ext cx="990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 7.  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Информация о налоговых льготах и ставках 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налогов, 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и об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оценке  налоговых расходов в связи с предоставлением льгот, установленных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Талдомском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городском  округе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 Советом депутатов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 округа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                                                                                                  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30-31                                                                                               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" sz="1200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241799"/>
            <a:ext cx="9906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" sz="1200" dirty="0" smtClean="0">
              <a:solidFill>
                <a:schemeClr val="bg1"/>
              </a:solidFill>
              <a:latin typeface="Times New Roman"/>
            </a:endParaRP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 8.  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Информация о расходах бюджета в разрезе муниципальных программ с указанием планируемых целевых показателей  муниципальных программ в динамике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(фактические значения за 2022 год  в сравнении с плановыми назначениями  в 2023 году и прогноз на 2024 год  и </a:t>
            </a:r>
            <a:endPara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плановый период  2025-2026 годов)                                                                                                                                                                                 32-76</a:t>
            </a: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</a:t>
            </a: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 9. Информация о расходах бюджета с учетом интересов целевых групп пользователей за 2023 год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прогноз на 2024 год  и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2025-2026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                                                                                                                                                                               77-88</a:t>
            </a:r>
          </a:p>
          <a:p>
            <a:endPara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10. 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Информация об общественно - значимых проектах, реализуемых на территории Талдомского городского округа в 2023 году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прогноз на 2024 год  и на плановый период 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2025-2026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                                                                                                                                          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89-99  </a:t>
            </a:r>
            <a:endParaRPr lang="ru" sz="1200" dirty="0">
              <a:solidFill>
                <a:schemeClr val="bg1"/>
              </a:solidFill>
              <a:latin typeface="Times New Roman"/>
            </a:endParaRP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  </a:t>
            </a: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11.</a:t>
            </a:r>
            <a:r>
              <a:rPr lang="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 для граждан  </a:t>
            </a:r>
            <a:r>
              <a:rPr lang="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100</a:t>
            </a:r>
            <a:endParaRPr lang="ru" sz="1200" dirty="0">
              <a:solidFill>
                <a:schemeClr val="bg1"/>
              </a:solidFill>
              <a:latin typeface="Times New Roman"/>
            </a:endParaRPr>
          </a:p>
          <a:p>
            <a:endParaRPr lang="ru" dirty="0">
              <a:solidFill>
                <a:schemeClr val="bg1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0584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655782"/>
          </a:xfrm>
          <a:prstGeom prst="rect">
            <a:avLst/>
          </a:prstGeom>
          <a:gradFill>
            <a:gsLst>
              <a:gs pos="22000">
                <a:srgbClr val="FFFFEB"/>
              </a:gs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8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latin typeface="Times New Roman"/>
              </a:rPr>
              <a:t>           Планируемые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169596"/>
              </p:ext>
            </p:extLst>
          </p:nvPr>
        </p:nvGraphicFramePr>
        <p:xfrm>
          <a:off x="-1" y="651849"/>
          <a:ext cx="9906000" cy="838166"/>
        </p:xfrm>
        <a:graphic>
          <a:graphicData uri="http://schemas.openxmlformats.org/drawingml/2006/table">
            <a:tbl>
              <a:tblPr/>
              <a:tblGrid>
                <a:gridCol w="371193">
                  <a:extLst>
                    <a:ext uri="{9D8B030D-6E8A-4147-A177-3AD203B41FA5}">
                      <a16:colId xmlns:a16="http://schemas.microsoft.com/office/drawing/2014/main" val="3299036147"/>
                    </a:ext>
                  </a:extLst>
                </a:gridCol>
                <a:gridCol w="4930055">
                  <a:extLst>
                    <a:ext uri="{9D8B030D-6E8A-4147-A177-3AD203B41FA5}">
                      <a16:colId xmlns:a16="http://schemas.microsoft.com/office/drawing/2014/main" val="1262593645"/>
                    </a:ext>
                  </a:extLst>
                </a:gridCol>
                <a:gridCol w="610531">
                  <a:extLst>
                    <a:ext uri="{9D8B030D-6E8A-4147-A177-3AD203B41FA5}">
                      <a16:colId xmlns:a16="http://schemas.microsoft.com/office/drawing/2014/main" val="2662222343"/>
                    </a:ext>
                  </a:extLst>
                </a:gridCol>
                <a:gridCol w="765254">
                  <a:extLst>
                    <a:ext uri="{9D8B030D-6E8A-4147-A177-3AD203B41FA5}">
                      <a16:colId xmlns:a16="http://schemas.microsoft.com/office/drawing/2014/main" val="63647700"/>
                    </a:ext>
                  </a:extLst>
                </a:gridCol>
                <a:gridCol w="998113">
                  <a:extLst>
                    <a:ext uri="{9D8B030D-6E8A-4147-A177-3AD203B41FA5}">
                      <a16:colId xmlns:a16="http://schemas.microsoft.com/office/drawing/2014/main" val="126005323"/>
                    </a:ext>
                  </a:extLst>
                </a:gridCol>
                <a:gridCol w="734460">
                  <a:extLst>
                    <a:ext uri="{9D8B030D-6E8A-4147-A177-3AD203B41FA5}">
                      <a16:colId xmlns:a16="http://schemas.microsoft.com/office/drawing/2014/main" val="4186364242"/>
                    </a:ext>
                  </a:extLst>
                </a:gridCol>
                <a:gridCol w="753291">
                  <a:extLst>
                    <a:ext uri="{9D8B030D-6E8A-4147-A177-3AD203B41FA5}">
                      <a16:colId xmlns:a16="http://schemas.microsoft.com/office/drawing/2014/main" val="3258382173"/>
                    </a:ext>
                  </a:extLst>
                </a:gridCol>
                <a:gridCol w="743103">
                  <a:extLst>
                    <a:ext uri="{9D8B030D-6E8A-4147-A177-3AD203B41FA5}">
                      <a16:colId xmlns:a16="http://schemas.microsoft.com/office/drawing/2014/main" val="2009629061"/>
                    </a:ext>
                  </a:extLst>
                </a:gridCol>
              </a:tblGrid>
              <a:tr h="27797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93758367"/>
                  </a:ext>
                </a:extLst>
              </a:tr>
              <a:tr h="31380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92935862"/>
                  </a:ext>
                </a:extLst>
              </a:tr>
              <a:tr h="177766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5454817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850309"/>
              </p:ext>
            </p:extLst>
          </p:nvPr>
        </p:nvGraphicFramePr>
        <p:xfrm>
          <a:off x="0" y="1500026"/>
          <a:ext cx="9906000" cy="53800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143">
                  <a:extLst>
                    <a:ext uri="{9D8B030D-6E8A-4147-A177-3AD203B41FA5}">
                      <a16:colId xmlns:a16="http://schemas.microsoft.com/office/drawing/2014/main" val="4136049805"/>
                    </a:ext>
                  </a:extLst>
                </a:gridCol>
                <a:gridCol w="4888565">
                  <a:extLst>
                    <a:ext uri="{9D8B030D-6E8A-4147-A177-3AD203B41FA5}">
                      <a16:colId xmlns:a16="http://schemas.microsoft.com/office/drawing/2014/main" val="1096566390"/>
                    </a:ext>
                  </a:extLst>
                </a:gridCol>
                <a:gridCol w="621503">
                  <a:extLst>
                    <a:ext uri="{9D8B030D-6E8A-4147-A177-3AD203B41FA5}">
                      <a16:colId xmlns:a16="http://schemas.microsoft.com/office/drawing/2014/main" val="3037689996"/>
                    </a:ext>
                  </a:extLst>
                </a:gridCol>
                <a:gridCol w="750386">
                  <a:extLst>
                    <a:ext uri="{9D8B030D-6E8A-4147-A177-3AD203B41FA5}">
                      <a16:colId xmlns:a16="http://schemas.microsoft.com/office/drawing/2014/main" val="150149061"/>
                    </a:ext>
                  </a:extLst>
                </a:gridCol>
                <a:gridCol w="1009376">
                  <a:extLst>
                    <a:ext uri="{9D8B030D-6E8A-4147-A177-3AD203B41FA5}">
                      <a16:colId xmlns:a16="http://schemas.microsoft.com/office/drawing/2014/main" val="2773078587"/>
                    </a:ext>
                  </a:extLst>
                </a:gridCol>
                <a:gridCol w="742747">
                  <a:extLst>
                    <a:ext uri="{9D8B030D-6E8A-4147-A177-3AD203B41FA5}">
                      <a16:colId xmlns:a16="http://schemas.microsoft.com/office/drawing/2014/main" val="2299592252"/>
                    </a:ext>
                  </a:extLst>
                </a:gridCol>
                <a:gridCol w="761794">
                  <a:extLst>
                    <a:ext uri="{9D8B030D-6E8A-4147-A177-3AD203B41FA5}">
                      <a16:colId xmlns:a16="http://schemas.microsoft.com/office/drawing/2014/main" val="2703752033"/>
                    </a:ext>
                  </a:extLst>
                </a:gridCol>
                <a:gridCol w="751486">
                  <a:extLst>
                    <a:ext uri="{9D8B030D-6E8A-4147-A177-3AD203B41FA5}">
                      <a16:colId xmlns:a16="http://schemas.microsoft.com/office/drawing/2014/main" val="1756965037"/>
                    </a:ext>
                  </a:extLst>
                </a:gridCol>
              </a:tblGrid>
              <a:tr h="2904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«Культура и туризм»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7059491"/>
                  </a:ext>
                </a:extLst>
              </a:tr>
              <a:tr h="2148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Оказана государственная поддержка лучшим сельским учреждениям культуры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63333874"/>
                  </a:ext>
                </a:extLst>
              </a:tr>
              <a:tr h="3711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в возрасте от 5 до 18 лет, охваченных дополнительным образованием сферы культуры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26,68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26,68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26,68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80182238"/>
                  </a:ext>
                </a:extLst>
              </a:tr>
              <a:tr h="3609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в возрасте от 7 до 15 лет, обучающихся по предпрофессиональным программам в области искусств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5520320"/>
                  </a:ext>
                </a:extLst>
              </a:tr>
              <a:tr h="5649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архивных документов, переведенных в электронно-цифровую форму, от общего количества документов, находящихся на хранении в муниципальном архиве муниципального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86766281"/>
                  </a:ext>
                </a:extLst>
              </a:tr>
              <a:tr h="5487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архивных документов, хранящихся в муниципальном архиве в нормативных условиях, обеспечивающих их постоянное (вечное) и долговременное хранение, в общем количестве документов в муниципальном архиве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99098277"/>
                  </a:ext>
                </a:extLst>
              </a:tr>
              <a:tr h="5143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архивных фондов муниципального архива, внесенных в общеотраслевую базу данных "Архивный фонд", от общего количества архивных фондов, хранящихся в муниципальном архиве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6555630"/>
                  </a:ext>
                </a:extLst>
              </a:tr>
              <a:tr h="7507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Соотношение средней заработной платы работников учреждений культуры к среднемесячной начисленной заработной плате наемных работников в организациях, у индивидуальных предпринимателей и физических лиц (среднемесячному доходу от трудовой деятельности) в Московской области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81766225"/>
                  </a:ext>
                </a:extLst>
              </a:tr>
              <a:tr h="10190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субвенции бюджету муниципального образования Московской области на обеспечение переданных государственных полномочий по временному хранению, комплектованию, учету и использованию архивных документов, относящихся к собственности Московской области и временно хранящихся в муниципальном архиве, освоенная бюджетом муниципального образования Московской области, в общей сумме указанной субвенции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79300546"/>
                  </a:ext>
                </a:extLst>
              </a:tr>
              <a:tr h="37665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Увеличение числа посетителей парков культуры и отдыха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141,57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36530765"/>
                  </a:ext>
                </a:extLst>
              </a:tr>
              <a:tr h="3460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пляжей, в отношении которых реализованы мероприятия по обустройству с использованием средств субсидии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274497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4326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655782"/>
          </a:xfrm>
          <a:prstGeom prst="rect">
            <a:avLst/>
          </a:prstGeom>
          <a:gradFill>
            <a:gsLst>
              <a:gs pos="22000">
                <a:srgbClr val="FFFFEB"/>
              </a:gs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8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latin typeface="Times New Roman"/>
              </a:rPr>
              <a:t>            Планируемые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196990"/>
              </p:ext>
            </p:extLst>
          </p:nvPr>
        </p:nvGraphicFramePr>
        <p:xfrm>
          <a:off x="-1" y="651849"/>
          <a:ext cx="9906000" cy="838166"/>
        </p:xfrm>
        <a:graphic>
          <a:graphicData uri="http://schemas.openxmlformats.org/drawingml/2006/table">
            <a:tbl>
              <a:tblPr/>
              <a:tblGrid>
                <a:gridCol w="371193">
                  <a:extLst>
                    <a:ext uri="{9D8B030D-6E8A-4147-A177-3AD203B41FA5}">
                      <a16:colId xmlns:a16="http://schemas.microsoft.com/office/drawing/2014/main" val="3299036147"/>
                    </a:ext>
                  </a:extLst>
                </a:gridCol>
                <a:gridCol w="4930055">
                  <a:extLst>
                    <a:ext uri="{9D8B030D-6E8A-4147-A177-3AD203B41FA5}">
                      <a16:colId xmlns:a16="http://schemas.microsoft.com/office/drawing/2014/main" val="1262593645"/>
                    </a:ext>
                  </a:extLst>
                </a:gridCol>
                <a:gridCol w="610531">
                  <a:extLst>
                    <a:ext uri="{9D8B030D-6E8A-4147-A177-3AD203B41FA5}">
                      <a16:colId xmlns:a16="http://schemas.microsoft.com/office/drawing/2014/main" val="2662222343"/>
                    </a:ext>
                  </a:extLst>
                </a:gridCol>
                <a:gridCol w="765254">
                  <a:extLst>
                    <a:ext uri="{9D8B030D-6E8A-4147-A177-3AD203B41FA5}">
                      <a16:colId xmlns:a16="http://schemas.microsoft.com/office/drawing/2014/main" val="63647700"/>
                    </a:ext>
                  </a:extLst>
                </a:gridCol>
                <a:gridCol w="998113">
                  <a:extLst>
                    <a:ext uri="{9D8B030D-6E8A-4147-A177-3AD203B41FA5}">
                      <a16:colId xmlns:a16="http://schemas.microsoft.com/office/drawing/2014/main" val="126005323"/>
                    </a:ext>
                  </a:extLst>
                </a:gridCol>
                <a:gridCol w="734460">
                  <a:extLst>
                    <a:ext uri="{9D8B030D-6E8A-4147-A177-3AD203B41FA5}">
                      <a16:colId xmlns:a16="http://schemas.microsoft.com/office/drawing/2014/main" val="4186364242"/>
                    </a:ext>
                  </a:extLst>
                </a:gridCol>
                <a:gridCol w="753291">
                  <a:extLst>
                    <a:ext uri="{9D8B030D-6E8A-4147-A177-3AD203B41FA5}">
                      <a16:colId xmlns:a16="http://schemas.microsoft.com/office/drawing/2014/main" val="3258382173"/>
                    </a:ext>
                  </a:extLst>
                </a:gridCol>
                <a:gridCol w="743103">
                  <a:extLst>
                    <a:ext uri="{9D8B030D-6E8A-4147-A177-3AD203B41FA5}">
                      <a16:colId xmlns:a16="http://schemas.microsoft.com/office/drawing/2014/main" val="2009629061"/>
                    </a:ext>
                  </a:extLst>
                </a:gridCol>
              </a:tblGrid>
              <a:tr h="27797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93758367"/>
                  </a:ext>
                </a:extLst>
              </a:tr>
              <a:tr h="31380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92935862"/>
                  </a:ext>
                </a:extLst>
              </a:tr>
              <a:tr h="177766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5454817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762234"/>
              </p:ext>
            </p:extLst>
          </p:nvPr>
        </p:nvGraphicFramePr>
        <p:xfrm>
          <a:off x="0" y="1466664"/>
          <a:ext cx="9906000" cy="54506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144">
                  <a:extLst>
                    <a:ext uri="{9D8B030D-6E8A-4147-A177-3AD203B41FA5}">
                      <a16:colId xmlns:a16="http://schemas.microsoft.com/office/drawing/2014/main" val="4136049805"/>
                    </a:ext>
                  </a:extLst>
                </a:gridCol>
                <a:gridCol w="4834708">
                  <a:extLst>
                    <a:ext uri="{9D8B030D-6E8A-4147-A177-3AD203B41FA5}">
                      <a16:colId xmlns:a16="http://schemas.microsoft.com/office/drawing/2014/main" val="1096566390"/>
                    </a:ext>
                  </a:extLst>
                </a:gridCol>
                <a:gridCol w="628721">
                  <a:extLst>
                    <a:ext uri="{9D8B030D-6E8A-4147-A177-3AD203B41FA5}">
                      <a16:colId xmlns:a16="http://schemas.microsoft.com/office/drawing/2014/main" val="3037689996"/>
                    </a:ext>
                  </a:extLst>
                </a:gridCol>
                <a:gridCol w="759100">
                  <a:extLst>
                    <a:ext uri="{9D8B030D-6E8A-4147-A177-3AD203B41FA5}">
                      <a16:colId xmlns:a16="http://schemas.microsoft.com/office/drawing/2014/main" val="150149061"/>
                    </a:ext>
                  </a:extLst>
                </a:gridCol>
                <a:gridCol w="1021099">
                  <a:extLst>
                    <a:ext uri="{9D8B030D-6E8A-4147-A177-3AD203B41FA5}">
                      <a16:colId xmlns:a16="http://schemas.microsoft.com/office/drawing/2014/main" val="2773078587"/>
                    </a:ext>
                  </a:extLst>
                </a:gridCol>
                <a:gridCol w="751374">
                  <a:extLst>
                    <a:ext uri="{9D8B030D-6E8A-4147-A177-3AD203B41FA5}">
                      <a16:colId xmlns:a16="http://schemas.microsoft.com/office/drawing/2014/main" val="2299592252"/>
                    </a:ext>
                  </a:extLst>
                </a:gridCol>
                <a:gridCol w="770640">
                  <a:extLst>
                    <a:ext uri="{9D8B030D-6E8A-4147-A177-3AD203B41FA5}">
                      <a16:colId xmlns:a16="http://schemas.microsoft.com/office/drawing/2014/main" val="2703752033"/>
                    </a:ext>
                  </a:extLst>
                </a:gridCol>
                <a:gridCol w="760214">
                  <a:extLst>
                    <a:ext uri="{9D8B030D-6E8A-4147-A177-3AD203B41FA5}">
                      <a16:colId xmlns:a16="http://schemas.microsoft.com/office/drawing/2014/main" val="1756965037"/>
                    </a:ext>
                  </a:extLst>
                </a:gridCol>
              </a:tblGrid>
              <a:tr h="2532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«Культура и туризм»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7059491"/>
                  </a:ext>
                </a:extLst>
              </a:tr>
              <a:tr h="9301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приоритетных объектов, доступных для инвалидов и других маломобильных групп населения в сфере культуры и дополнительного образования сферы культуры, в общем количестве приоритетных объектов в сфере культуры и дополнительного образования сферы культуры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63333874"/>
                  </a:ext>
                </a:extLst>
              </a:tr>
              <a:tr h="11142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Достижение соотношения средней заработной платы работников учреждений культуры без учета внешних совместителей и среднемесячной начисленной заработной платы наемных работников в организациях, у индивидуальных предпринимателей и физических лиц (среднемесячному доходу от трудовой деятельности)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80182238"/>
                  </a:ext>
                </a:extLst>
              </a:tr>
              <a:tr h="438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посещений организаций культуры по отношению к уровню 2017 года (в части посещений библиотек)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5520320"/>
                  </a:ext>
                </a:extLst>
              </a:tr>
              <a:tr h="5609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библиотеки Московской области (юридические лица), обновившие книжный фонд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86766281"/>
                  </a:ext>
                </a:extLst>
              </a:tr>
              <a:tr h="6875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роста числа пользователей муниципальных библиотек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99098277"/>
                  </a:ext>
                </a:extLst>
              </a:tr>
              <a:tr h="3778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туристского и экскурсионного потока в Талдомском городском округе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301,711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301,711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301,711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301,711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6555630"/>
                  </a:ext>
                </a:extLst>
              </a:tr>
              <a:tr h="10286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Цифровизация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музейных фондов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817662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1737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401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730179"/>
              </p:ext>
            </p:extLst>
          </p:nvPr>
        </p:nvGraphicFramePr>
        <p:xfrm>
          <a:off x="0" y="445363"/>
          <a:ext cx="9906001" cy="843027"/>
        </p:xfrm>
        <a:graphic>
          <a:graphicData uri="http://schemas.openxmlformats.org/drawingml/2006/table">
            <a:tbl>
              <a:tblPr/>
              <a:tblGrid>
                <a:gridCol w="53425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48980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81333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24961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999118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806629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06628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31266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24102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9079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82627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431823"/>
              </p:ext>
            </p:extLst>
          </p:nvPr>
        </p:nvGraphicFramePr>
        <p:xfrm>
          <a:off x="0" y="1296863"/>
          <a:ext cx="9916274" cy="57109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5095">
                  <a:extLst>
                    <a:ext uri="{9D8B030D-6E8A-4147-A177-3AD203B41FA5}">
                      <a16:colId xmlns:a16="http://schemas.microsoft.com/office/drawing/2014/main" val="686260139"/>
                    </a:ext>
                  </a:extLst>
                </a:gridCol>
                <a:gridCol w="4479974">
                  <a:extLst>
                    <a:ext uri="{9D8B030D-6E8A-4147-A177-3AD203B41FA5}">
                      <a16:colId xmlns:a16="http://schemas.microsoft.com/office/drawing/2014/main" val="844591752"/>
                    </a:ext>
                  </a:extLst>
                </a:gridCol>
                <a:gridCol w="760288">
                  <a:extLst>
                    <a:ext uri="{9D8B030D-6E8A-4147-A177-3AD203B41FA5}">
                      <a16:colId xmlns:a16="http://schemas.microsoft.com/office/drawing/2014/main" val="1586471484"/>
                    </a:ext>
                  </a:extLst>
                </a:gridCol>
                <a:gridCol w="846906">
                  <a:extLst>
                    <a:ext uri="{9D8B030D-6E8A-4147-A177-3AD203B41FA5}">
                      <a16:colId xmlns:a16="http://schemas.microsoft.com/office/drawing/2014/main" val="4110518209"/>
                    </a:ext>
                  </a:extLst>
                </a:gridCol>
                <a:gridCol w="1029761">
                  <a:extLst>
                    <a:ext uri="{9D8B030D-6E8A-4147-A177-3AD203B41FA5}">
                      <a16:colId xmlns:a16="http://schemas.microsoft.com/office/drawing/2014/main" val="156815405"/>
                    </a:ext>
                  </a:extLst>
                </a:gridCol>
                <a:gridCol w="741042">
                  <a:extLst>
                    <a:ext uri="{9D8B030D-6E8A-4147-A177-3AD203B41FA5}">
                      <a16:colId xmlns:a16="http://schemas.microsoft.com/office/drawing/2014/main" val="678032044"/>
                    </a:ext>
                  </a:extLst>
                </a:gridCol>
                <a:gridCol w="829726">
                  <a:extLst>
                    <a:ext uri="{9D8B030D-6E8A-4147-A177-3AD203B41FA5}">
                      <a16:colId xmlns:a16="http://schemas.microsoft.com/office/drawing/2014/main" val="94675353"/>
                    </a:ext>
                  </a:extLst>
                </a:gridCol>
                <a:gridCol w="683482">
                  <a:extLst>
                    <a:ext uri="{9D8B030D-6E8A-4147-A177-3AD203B41FA5}">
                      <a16:colId xmlns:a16="http://schemas.microsoft.com/office/drawing/2014/main" val="792125888"/>
                    </a:ext>
                  </a:extLst>
                </a:gridCol>
              </a:tblGrid>
              <a:tr h="24629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6240776"/>
                  </a:ext>
                </a:extLst>
              </a:tr>
              <a:tr h="55061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детей-инвалидов в возрасте от 1,5 года до 7 лет, охваченных дошкольным образованием, в общей численности детей-инвалидов такого возраста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72861431"/>
                  </a:ext>
                </a:extLst>
              </a:tr>
              <a:tr h="36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Доступность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дошкольного образования для детей в возрасте до 3-х лет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67380299"/>
                  </a:ext>
                </a:extLst>
              </a:tr>
              <a:tr h="36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Доступность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дошкольного образования для детей в возрасте от трех до семи лет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78792574"/>
                  </a:ext>
                </a:extLst>
              </a:tr>
              <a:tr h="36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отремонтированных дошкольных образовательных организаций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07736"/>
                  </a:ext>
                </a:extLst>
              </a:tr>
              <a:tr h="9157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Поддержка образования для детей с ограниченными возможностями здоровья. Обновление материально - технической базы в организациях, осуществляющих образовательную деятельность исключительно по адаптированным основным общеобразовательным программам (нарастающим итогом)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80883332"/>
                  </a:ext>
                </a:extLst>
              </a:tr>
              <a:tr h="7332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Отношение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средней заработной платы педагогических работников дошкольных образовательных организаций к средней заработной плате в общеобразовательных организациях в Московской области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10321864"/>
                  </a:ext>
                </a:extLst>
              </a:tr>
              <a:tr h="7332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В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общеобразовательных организациях, расположенных в сельской местности и малых городах, обновлена материально- техническая база для занятий детей физической культурой и спортом, единиц (нарастающим итогом)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46161471"/>
                  </a:ext>
                </a:extLst>
              </a:tr>
              <a:tr h="7332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В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общеобразовательных организациях, расположенных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сельской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местности и малых городах, созданы и функционируют центры образования естественно-научной и технологической направленностей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12088827"/>
                  </a:ext>
                </a:extLst>
              </a:tr>
              <a:tr h="6257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выпускников текущего года, набравших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баллов и более по 3 предметам, к общему количеству выпускников текущего года, сдававших ЕГЭ по 3 и более предметам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12,16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9172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8696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401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983463"/>
              </p:ext>
            </p:extLst>
          </p:nvPr>
        </p:nvGraphicFramePr>
        <p:xfrm>
          <a:off x="0" y="445363"/>
          <a:ext cx="9906001" cy="843027"/>
        </p:xfrm>
        <a:graphic>
          <a:graphicData uri="http://schemas.openxmlformats.org/drawingml/2006/table">
            <a:tbl>
              <a:tblPr/>
              <a:tblGrid>
                <a:gridCol w="53619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385125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80138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63029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107574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91412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32207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0904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24102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9079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82627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355598"/>
              </p:ext>
            </p:extLst>
          </p:nvPr>
        </p:nvGraphicFramePr>
        <p:xfrm>
          <a:off x="0" y="1294550"/>
          <a:ext cx="9905999" cy="55634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4256">
                  <a:extLst>
                    <a:ext uri="{9D8B030D-6E8A-4147-A177-3AD203B41FA5}">
                      <a16:colId xmlns:a16="http://schemas.microsoft.com/office/drawing/2014/main" val="686260139"/>
                    </a:ext>
                  </a:extLst>
                </a:gridCol>
                <a:gridCol w="4418819">
                  <a:extLst>
                    <a:ext uri="{9D8B030D-6E8A-4147-A177-3AD203B41FA5}">
                      <a16:colId xmlns:a16="http://schemas.microsoft.com/office/drawing/2014/main" val="844591752"/>
                    </a:ext>
                  </a:extLst>
                </a:gridCol>
                <a:gridCol w="769883">
                  <a:extLst>
                    <a:ext uri="{9D8B030D-6E8A-4147-A177-3AD203B41FA5}">
                      <a16:colId xmlns:a16="http://schemas.microsoft.com/office/drawing/2014/main" val="1586471484"/>
                    </a:ext>
                  </a:extLst>
                </a:gridCol>
                <a:gridCol w="857592">
                  <a:extLst>
                    <a:ext uri="{9D8B030D-6E8A-4147-A177-3AD203B41FA5}">
                      <a16:colId xmlns:a16="http://schemas.microsoft.com/office/drawing/2014/main" val="4110518209"/>
                    </a:ext>
                  </a:extLst>
                </a:gridCol>
                <a:gridCol w="1042753">
                  <a:extLst>
                    <a:ext uri="{9D8B030D-6E8A-4147-A177-3AD203B41FA5}">
                      <a16:colId xmlns:a16="http://schemas.microsoft.com/office/drawing/2014/main" val="156815405"/>
                    </a:ext>
                  </a:extLst>
                </a:gridCol>
                <a:gridCol w="750392">
                  <a:extLst>
                    <a:ext uri="{9D8B030D-6E8A-4147-A177-3AD203B41FA5}">
                      <a16:colId xmlns:a16="http://schemas.microsoft.com/office/drawing/2014/main" val="678032044"/>
                    </a:ext>
                  </a:extLst>
                </a:gridCol>
                <a:gridCol w="840196">
                  <a:extLst>
                    <a:ext uri="{9D8B030D-6E8A-4147-A177-3AD203B41FA5}">
                      <a16:colId xmlns:a16="http://schemas.microsoft.com/office/drawing/2014/main" val="94675353"/>
                    </a:ext>
                  </a:extLst>
                </a:gridCol>
                <a:gridCol w="692108">
                  <a:extLst>
                    <a:ext uri="{9D8B030D-6E8A-4147-A177-3AD203B41FA5}">
                      <a16:colId xmlns:a16="http://schemas.microsoft.com/office/drawing/2014/main" val="792125888"/>
                    </a:ext>
                  </a:extLst>
                </a:gridCol>
              </a:tblGrid>
              <a:tr h="3198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6240776"/>
                  </a:ext>
                </a:extLst>
              </a:tr>
              <a:tr h="7721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детей-инвалидов, которым созданы условия для получения качественного начального общего, основного общего, среднего общего образования, в общей численности детей- инвалидов школьного возраста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72861431"/>
                  </a:ext>
                </a:extLst>
              </a:tr>
              <a:tr h="11936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обучающихся, получающих начальное общее образование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государственных и муниципальных образовательных организациях, получающих бесплатное горячее питание, к общему количеству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67380299"/>
                  </a:ext>
                </a:extLst>
              </a:tr>
              <a:tr h="51509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отремонтированных общеобразовательных организаций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78792574"/>
                  </a:ext>
                </a:extLst>
              </a:tr>
              <a:tr h="5861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Отношение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средней заработной платы педагогических работников общеобразовательных организаций общего образования к среднемесячному доходу от трудовой деятельности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07736"/>
                  </a:ext>
                </a:extLst>
              </a:tr>
              <a:tr h="10213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Образовательные организации оснащены (обновили)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80883332"/>
                  </a:ext>
                </a:extLst>
              </a:tr>
              <a:tr h="11552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Созданы детские технопарки «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Кванториум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(нарастающим итогом»)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10321864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5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latin typeface="Times New Roman"/>
              </a:rPr>
              <a:t>      Планируемые 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890504"/>
              </p:ext>
            </p:extLst>
          </p:nvPr>
        </p:nvGraphicFramePr>
        <p:xfrm>
          <a:off x="0" y="521210"/>
          <a:ext cx="9905999" cy="883572"/>
        </p:xfrm>
        <a:graphic>
          <a:graphicData uri="http://schemas.openxmlformats.org/drawingml/2006/table">
            <a:tbl>
              <a:tblPr/>
              <a:tblGrid>
                <a:gridCol w="411480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756421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863029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42481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50014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796801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62419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3354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476795"/>
              </p:ext>
            </p:extLst>
          </p:nvPr>
        </p:nvGraphicFramePr>
        <p:xfrm>
          <a:off x="-1" y="1397283"/>
          <a:ext cx="9906000" cy="54607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967">
                  <a:extLst>
                    <a:ext uri="{9D8B030D-6E8A-4147-A177-3AD203B41FA5}">
                      <a16:colId xmlns:a16="http://schemas.microsoft.com/office/drawing/2014/main" val="686260139"/>
                    </a:ext>
                  </a:extLst>
                </a:gridCol>
                <a:gridCol w="4767168">
                  <a:extLst>
                    <a:ext uri="{9D8B030D-6E8A-4147-A177-3AD203B41FA5}">
                      <a16:colId xmlns:a16="http://schemas.microsoft.com/office/drawing/2014/main" val="844591752"/>
                    </a:ext>
                  </a:extLst>
                </a:gridCol>
                <a:gridCol w="844740">
                  <a:extLst>
                    <a:ext uri="{9D8B030D-6E8A-4147-A177-3AD203B41FA5}">
                      <a16:colId xmlns:a16="http://schemas.microsoft.com/office/drawing/2014/main" val="1586471484"/>
                    </a:ext>
                  </a:extLst>
                </a:gridCol>
                <a:gridCol w="844232">
                  <a:extLst>
                    <a:ext uri="{9D8B030D-6E8A-4147-A177-3AD203B41FA5}">
                      <a16:colId xmlns:a16="http://schemas.microsoft.com/office/drawing/2014/main" val="4110518209"/>
                    </a:ext>
                  </a:extLst>
                </a:gridCol>
                <a:gridCol w="758106">
                  <a:extLst>
                    <a:ext uri="{9D8B030D-6E8A-4147-A177-3AD203B41FA5}">
                      <a16:colId xmlns:a16="http://schemas.microsoft.com/office/drawing/2014/main" val="156815405"/>
                    </a:ext>
                  </a:extLst>
                </a:gridCol>
                <a:gridCol w="806813">
                  <a:extLst>
                    <a:ext uri="{9D8B030D-6E8A-4147-A177-3AD203B41FA5}">
                      <a16:colId xmlns:a16="http://schemas.microsoft.com/office/drawing/2014/main" val="678032044"/>
                    </a:ext>
                  </a:extLst>
                </a:gridCol>
                <a:gridCol w="747553">
                  <a:extLst>
                    <a:ext uri="{9D8B030D-6E8A-4147-A177-3AD203B41FA5}">
                      <a16:colId xmlns:a16="http://schemas.microsoft.com/office/drawing/2014/main" val="94675353"/>
                    </a:ext>
                  </a:extLst>
                </a:gridCol>
                <a:gridCol w="726421">
                  <a:extLst>
                    <a:ext uri="{9D8B030D-6E8A-4147-A177-3AD203B41FA5}">
                      <a16:colId xmlns:a16="http://schemas.microsoft.com/office/drawing/2014/main" val="792125888"/>
                    </a:ext>
                  </a:extLst>
                </a:gridCol>
              </a:tblGrid>
              <a:tr h="3866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в возрасте от 5 до 18 лет, охваченных дополнительным образованием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52749098"/>
                  </a:ext>
                </a:extLst>
              </a:tr>
              <a:tr h="5785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детей-инвалидов в возрасте от 5 до 18 лет, получающих дополнительное образование, в общей численности детей-инвалидов такого возраста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60187370"/>
                  </a:ext>
                </a:extLst>
              </a:tr>
              <a:tr h="7444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Образовательные организации обеспечены материально- технической базой для внедрения цифровой образовательной среды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12256446"/>
                  </a:ext>
                </a:extLst>
              </a:tr>
              <a:tr h="5785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Отношение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средней заработной платы педагогических работников организаций дополнительного образования детей к средней заработной плате учителей в Московской области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99847992"/>
                  </a:ext>
                </a:extLst>
              </a:tr>
              <a:tr h="5771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детей  в возрасте от 5 до 18 лет, имеющих право на получение дополнительного образования в рамках системы персонифицированного финансирования в общей численности детей в возрасте от 5 до 18 лет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09815192"/>
                  </a:ext>
                </a:extLst>
              </a:tr>
              <a:tr h="4811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привлекаемых к участию в творческих мероприятиях сферы культуры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11,43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73515599"/>
                  </a:ext>
                </a:extLst>
              </a:tr>
              <a:tr h="13427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Число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детей, охваченных деятельностью детских технопарков "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Кванториум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 (мобильных технопарков "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Кванториум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") и других проектов, направленных на обеспечение доступности дополнительных общеобразовательных программ естественнонаучной и технической направленностей, соответствующих приоритетным направлениям технологического развития Российской Федерации (нарастающим итогом)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2954165"/>
                  </a:ext>
                </a:extLst>
              </a:tr>
              <a:tr h="3857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педагогических работников, прошедших добровольную независимую оценку квалификации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17126004"/>
                  </a:ext>
                </a:extLst>
              </a:tr>
              <a:tr h="3857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муниципальных образовательных организаций, показывающих высокие результаты деятельности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289561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60012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5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latin typeface="Times New Roman"/>
              </a:rPr>
              <a:t>      Планируемые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543176"/>
              </p:ext>
            </p:extLst>
          </p:nvPr>
        </p:nvGraphicFramePr>
        <p:xfrm>
          <a:off x="0" y="521210"/>
          <a:ext cx="9905999" cy="898834"/>
        </p:xfrm>
        <a:graphic>
          <a:graphicData uri="http://schemas.openxmlformats.org/drawingml/2006/table">
            <a:tbl>
              <a:tblPr/>
              <a:tblGrid>
                <a:gridCol w="441789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900773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39739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52755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50014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81165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685917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3354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42964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819973"/>
              </p:ext>
            </p:extLst>
          </p:nvPr>
        </p:nvGraphicFramePr>
        <p:xfrm>
          <a:off x="2" y="1417833"/>
          <a:ext cx="9905998" cy="54401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1238">
                  <a:extLst>
                    <a:ext uri="{9D8B030D-6E8A-4147-A177-3AD203B41FA5}">
                      <a16:colId xmlns:a16="http://schemas.microsoft.com/office/drawing/2014/main" val="686260139"/>
                    </a:ext>
                  </a:extLst>
                </a:gridCol>
                <a:gridCol w="4931596">
                  <a:extLst>
                    <a:ext uri="{9D8B030D-6E8A-4147-A177-3AD203B41FA5}">
                      <a16:colId xmlns:a16="http://schemas.microsoft.com/office/drawing/2014/main" val="844591752"/>
                    </a:ext>
                  </a:extLst>
                </a:gridCol>
                <a:gridCol w="719191">
                  <a:extLst>
                    <a:ext uri="{9D8B030D-6E8A-4147-A177-3AD203B41FA5}">
                      <a16:colId xmlns:a16="http://schemas.microsoft.com/office/drawing/2014/main" val="1586471484"/>
                    </a:ext>
                  </a:extLst>
                </a:gridCol>
                <a:gridCol w="863029">
                  <a:extLst>
                    <a:ext uri="{9D8B030D-6E8A-4147-A177-3AD203B41FA5}">
                      <a16:colId xmlns:a16="http://schemas.microsoft.com/office/drawing/2014/main" val="4110518209"/>
                    </a:ext>
                  </a:extLst>
                </a:gridCol>
                <a:gridCol w="739740">
                  <a:extLst>
                    <a:ext uri="{9D8B030D-6E8A-4147-A177-3AD203B41FA5}">
                      <a16:colId xmlns:a16="http://schemas.microsoft.com/office/drawing/2014/main" val="156815405"/>
                    </a:ext>
                  </a:extLst>
                </a:gridCol>
                <a:gridCol w="821932">
                  <a:extLst>
                    <a:ext uri="{9D8B030D-6E8A-4147-A177-3AD203B41FA5}">
                      <a16:colId xmlns:a16="http://schemas.microsoft.com/office/drawing/2014/main" val="678032044"/>
                    </a:ext>
                  </a:extLst>
                </a:gridCol>
                <a:gridCol w="708917">
                  <a:extLst>
                    <a:ext uri="{9D8B030D-6E8A-4147-A177-3AD203B41FA5}">
                      <a16:colId xmlns:a16="http://schemas.microsoft.com/office/drawing/2014/main" val="94675353"/>
                    </a:ext>
                  </a:extLst>
                </a:gridCol>
                <a:gridCol w="700355">
                  <a:extLst>
                    <a:ext uri="{9D8B030D-6E8A-4147-A177-3AD203B41FA5}">
                      <a16:colId xmlns:a16="http://schemas.microsoft.com/office/drawing/2014/main" val="792125888"/>
                    </a:ext>
                  </a:extLst>
                </a:gridCol>
              </a:tblGrid>
              <a:tr h="5351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В общеобразовательных организациях, расположенных в сельской местности и малых городах, обновлена материально- техническая база </a:t>
                      </a:r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занятий детей физической культурой и спортом (нарастающим итогом)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52749098"/>
                  </a:ext>
                </a:extLst>
              </a:tr>
              <a:tr h="5661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В общеобразовательных организациях, расположенных в сельской местности и малых городах, созданы и функционируют центры образования естественно-научной и технологической направленностей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60187370"/>
                  </a:ext>
                </a:extLst>
              </a:tr>
              <a:tr h="5661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выпускников текущего года, набравших 250 баллов и более по 3 предметам, к общему количеству выпускников текущего года, сдававших ЕГЭ по 3 и более предметам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12256446"/>
                  </a:ext>
                </a:extLst>
              </a:tr>
              <a:tr h="5661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детей в возрасте от 5 до 18 лет,имеющих право на получение дополнительного образования в рамках системы персонифицированного финансирования в общей численности детей в возрасте от 5 до 18 лет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99847992"/>
                  </a:ext>
                </a:extLst>
              </a:tr>
              <a:tr h="3806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детей в возрасте от 5 до 18 лет, охваченных дополнительным образованием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09815192"/>
                  </a:ext>
                </a:extLst>
              </a:tr>
              <a:tr h="3761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детей - инвалидов в возрасте от 1,5 года до 7 лет, охваченных </a:t>
                      </a:r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дошкольным образованием, в общей численности детей-инвалидов такого возраста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73515599"/>
                  </a:ext>
                </a:extLst>
              </a:tr>
              <a:tr h="5661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детей-инвалидов в возрасте от 5 до 18 лет,получающих дополнительное образование,в общей численности детей-инвалидов такого возраста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2954165"/>
                  </a:ext>
                </a:extLst>
              </a:tr>
              <a:tr h="5661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детей-инвалидов,которым созданы условия для получения качественного начального общего,основного общего,среднего общего образования,в общей численности детей-инвалидов школьного возраста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17126004"/>
                  </a:ext>
                </a:extLst>
              </a:tr>
              <a:tr h="3806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муниципальных образовательных организаций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показывающих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высокие результаты деятельности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28956134"/>
                  </a:ext>
                </a:extLst>
              </a:tr>
              <a:tr h="9370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обучающихся, получающих начальное общее образование в государственных и муниципальных образовательных организациях, получающих бесплатное горячее питание, к общему количеству обучающихся, получающих начальное общее образование в государственных и муниципальных образовательных организациях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780949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8717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5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latin typeface="Times New Roman"/>
              </a:rPr>
              <a:t>       Планируемые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624470"/>
              </p:ext>
            </p:extLst>
          </p:nvPr>
        </p:nvGraphicFramePr>
        <p:xfrm>
          <a:off x="0" y="521210"/>
          <a:ext cx="9905999" cy="898834"/>
        </p:xfrm>
        <a:graphic>
          <a:graphicData uri="http://schemas.openxmlformats.org/drawingml/2006/table">
            <a:tbl>
              <a:tblPr/>
              <a:tblGrid>
                <a:gridCol w="462337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777483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08917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32207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5001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965771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685917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3354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42964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465761"/>
              </p:ext>
            </p:extLst>
          </p:nvPr>
        </p:nvGraphicFramePr>
        <p:xfrm>
          <a:off x="0" y="1404573"/>
          <a:ext cx="9906001" cy="54534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3133">
                  <a:extLst>
                    <a:ext uri="{9D8B030D-6E8A-4147-A177-3AD203B41FA5}">
                      <a16:colId xmlns:a16="http://schemas.microsoft.com/office/drawing/2014/main" val="686260139"/>
                    </a:ext>
                  </a:extLst>
                </a:gridCol>
                <a:gridCol w="4766687">
                  <a:extLst>
                    <a:ext uri="{9D8B030D-6E8A-4147-A177-3AD203B41FA5}">
                      <a16:colId xmlns:a16="http://schemas.microsoft.com/office/drawing/2014/main" val="844591752"/>
                    </a:ext>
                  </a:extLst>
                </a:gridCol>
                <a:gridCol w="708917">
                  <a:extLst>
                    <a:ext uri="{9D8B030D-6E8A-4147-A177-3AD203B41FA5}">
                      <a16:colId xmlns:a16="http://schemas.microsoft.com/office/drawing/2014/main" val="1586471484"/>
                    </a:ext>
                  </a:extLst>
                </a:gridCol>
                <a:gridCol w="821933">
                  <a:extLst>
                    <a:ext uri="{9D8B030D-6E8A-4147-A177-3AD203B41FA5}">
                      <a16:colId xmlns:a16="http://schemas.microsoft.com/office/drawing/2014/main" val="4110518209"/>
                    </a:ext>
                  </a:extLst>
                </a:gridCol>
                <a:gridCol w="770561">
                  <a:extLst>
                    <a:ext uri="{9D8B030D-6E8A-4147-A177-3AD203B41FA5}">
                      <a16:colId xmlns:a16="http://schemas.microsoft.com/office/drawing/2014/main" val="156815405"/>
                    </a:ext>
                  </a:extLst>
                </a:gridCol>
                <a:gridCol w="955497">
                  <a:extLst>
                    <a:ext uri="{9D8B030D-6E8A-4147-A177-3AD203B41FA5}">
                      <a16:colId xmlns:a16="http://schemas.microsoft.com/office/drawing/2014/main" val="678032044"/>
                    </a:ext>
                  </a:extLst>
                </a:gridCol>
                <a:gridCol w="688369">
                  <a:extLst>
                    <a:ext uri="{9D8B030D-6E8A-4147-A177-3AD203B41FA5}">
                      <a16:colId xmlns:a16="http://schemas.microsoft.com/office/drawing/2014/main" val="94675353"/>
                    </a:ext>
                  </a:extLst>
                </a:gridCol>
                <a:gridCol w="720904">
                  <a:extLst>
                    <a:ext uri="{9D8B030D-6E8A-4147-A177-3AD203B41FA5}">
                      <a16:colId xmlns:a16="http://schemas.microsoft.com/office/drawing/2014/main" val="792125888"/>
                    </a:ext>
                  </a:extLst>
                </a:gridCol>
              </a:tblGrid>
              <a:tr h="3658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Доступность дошкольного образования для детей в возрасте от трех до семи лет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52749098"/>
                  </a:ext>
                </a:extLst>
              </a:tr>
              <a:tr h="3658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отремонтированных дошкольных образовательных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60187370"/>
                  </a:ext>
                </a:extLst>
              </a:tr>
              <a:tr h="3658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отремонтированных общеобразовательных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12256446"/>
                  </a:ext>
                </a:extLst>
              </a:tr>
              <a:tr h="5441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Отношение средней заработной платы педагогических работников дошкольных образовательных организаций к средней заработной плате в общеобразовательных организациях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99847992"/>
                  </a:ext>
                </a:extLst>
              </a:tr>
              <a:tr h="5441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Отношение средней заработной платы педагогических работников общеобразовательных организаций общего образования к среднемесячному доходу от трудовой деятельности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09815192"/>
                  </a:ext>
                </a:extLst>
              </a:tr>
              <a:tr h="5441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Отношение средней заработной платы педагогических работников организаций дополнительного образования детей к средней заработной плате учителей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73515599"/>
                  </a:ext>
                </a:extLst>
              </a:tr>
              <a:tr h="9006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Поддержка образования для детей с ограниченными возможностями здоровья. Обновление материально - технической базы в организациях, осуществляющих образовательную деятельность исключительно по адаптированным основным общеобразовательным программам (нарастающим итогом)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2954165"/>
                  </a:ext>
                </a:extLst>
              </a:tr>
              <a:tr h="12572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Созданы дополнительные места в субъектах Российской Федерации для детей в возрасте от 1,5 до 3 лет любой направленности в организациях, осуществляющих образовательную деятельность (за исключением государственных и муниципальных), и у индивидуальных предпринимателей, осуществляющих образовательную деятельность по образовательным программам дошкольного образования, в том числе адаптированным, и присмотр и уход за детьми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17126004"/>
                  </a:ext>
                </a:extLst>
              </a:tr>
              <a:tr h="4394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Созданы центры цифрового образования детей «IT-куб» (нарастающим итогом)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289561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67553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1000">
                <a:srgbClr val="FFFFEB"/>
              </a:gs>
              <a:gs pos="7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683480"/>
              </p:ext>
            </p:extLst>
          </p:nvPr>
        </p:nvGraphicFramePr>
        <p:xfrm>
          <a:off x="9054" y="521210"/>
          <a:ext cx="9886384" cy="883572"/>
        </p:xfrm>
        <a:graphic>
          <a:graphicData uri="http://schemas.openxmlformats.org/drawingml/2006/table">
            <a:tbl>
              <a:tblPr/>
              <a:tblGrid>
                <a:gridCol w="32999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09303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33743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05758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89407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739122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5807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37256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>
                        <a:spcAft>
                          <a:spcPts val="420"/>
                        </a:spcAft>
                      </a:pPr>
                      <a:r>
                        <a:rPr lang="ru" sz="1000" b="1" dirty="0" smtClean="0">
                          <a:latin typeface="Times New Roman"/>
                        </a:rPr>
                        <a:t> Единица</a:t>
                      </a:r>
                      <a:endParaRPr lang="ru" sz="1000" b="1" dirty="0">
                        <a:latin typeface="Times New Roman"/>
                      </a:endParaRPr>
                    </a:p>
                    <a:p>
                      <a:pPr indent="0"/>
                      <a:r>
                        <a:rPr lang="ru" sz="1000" b="1" dirty="0" smtClean="0">
                          <a:latin typeface="Times New Roman"/>
                        </a:rPr>
                        <a:t> измерения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066173"/>
              </p:ext>
            </p:extLst>
          </p:nvPr>
        </p:nvGraphicFramePr>
        <p:xfrm>
          <a:off x="1" y="1404783"/>
          <a:ext cx="9895436" cy="54961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4411">
                  <a:extLst>
                    <a:ext uri="{9D8B030D-6E8A-4147-A177-3AD203B41FA5}">
                      <a16:colId xmlns:a16="http://schemas.microsoft.com/office/drawing/2014/main" val="772604548"/>
                    </a:ext>
                  </a:extLst>
                </a:gridCol>
                <a:gridCol w="4998661">
                  <a:extLst>
                    <a:ext uri="{9D8B030D-6E8A-4147-A177-3AD203B41FA5}">
                      <a16:colId xmlns:a16="http://schemas.microsoft.com/office/drawing/2014/main" val="1045567226"/>
                    </a:ext>
                  </a:extLst>
                </a:gridCol>
                <a:gridCol w="680556">
                  <a:extLst>
                    <a:ext uri="{9D8B030D-6E8A-4147-A177-3AD203B41FA5}">
                      <a16:colId xmlns:a16="http://schemas.microsoft.com/office/drawing/2014/main" val="936912777"/>
                    </a:ext>
                  </a:extLst>
                </a:gridCol>
                <a:gridCol w="809309">
                  <a:extLst>
                    <a:ext uri="{9D8B030D-6E8A-4147-A177-3AD203B41FA5}">
                      <a16:colId xmlns:a16="http://schemas.microsoft.com/office/drawing/2014/main" val="1001102034"/>
                    </a:ext>
                  </a:extLst>
                </a:gridCol>
                <a:gridCol w="801334">
                  <a:extLst>
                    <a:ext uri="{9D8B030D-6E8A-4147-A177-3AD203B41FA5}">
                      <a16:colId xmlns:a16="http://schemas.microsoft.com/office/drawing/2014/main" val="3502271157"/>
                    </a:ext>
                  </a:extLst>
                </a:gridCol>
                <a:gridCol w="740713">
                  <a:extLst>
                    <a:ext uri="{9D8B030D-6E8A-4147-A177-3AD203B41FA5}">
                      <a16:colId xmlns:a16="http://schemas.microsoft.com/office/drawing/2014/main" val="1424485700"/>
                    </a:ext>
                  </a:extLst>
                </a:gridCol>
                <a:gridCol w="818843">
                  <a:extLst>
                    <a:ext uri="{9D8B030D-6E8A-4147-A177-3AD203B41FA5}">
                      <a16:colId xmlns:a16="http://schemas.microsoft.com/office/drawing/2014/main" val="3130286320"/>
                    </a:ext>
                  </a:extLst>
                </a:gridCol>
                <a:gridCol w="701609">
                  <a:extLst>
                    <a:ext uri="{9D8B030D-6E8A-4147-A177-3AD203B41FA5}">
                      <a16:colId xmlns:a16="http://schemas.microsoft.com/office/drawing/2014/main" val="3523081052"/>
                    </a:ext>
                  </a:extLst>
                </a:gridCol>
              </a:tblGrid>
              <a:tr h="2502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«Социальная  </a:t>
                      </a:r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населения»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0560694"/>
                  </a:ext>
                </a:extLst>
              </a:tr>
              <a:tr h="3161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Активное долголетие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25204947"/>
                  </a:ext>
                </a:extLst>
              </a:tr>
              <a:tr h="2087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бедности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10966277"/>
                  </a:ext>
                </a:extLst>
              </a:tr>
              <a:tr h="6261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доступных для инвалидов и других маломобильных групп населения приоритетных объектов социальной, транспортной, инженерной инфраструктуры в общем количестве приоритетных объектов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2912082"/>
                  </a:ext>
                </a:extLst>
              </a:tr>
              <a:tr h="7351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детей, находящихся в трудной жизненной ситуации,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охваченных отдыхом и оздоровлением, в общей численности детей в возрасте от 7 до 15 лет, находящихся в трудной жизненной ситуации, подлежащих оздоровлению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15757512"/>
                  </a:ext>
                </a:extLst>
              </a:tr>
              <a:tr h="4696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охваченных отдыхом и оздоровлением, в общей численности детей в возрасте от 7 до 15 лет, подлежащих оздоровлению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04391969"/>
                  </a:ext>
                </a:extLst>
              </a:tr>
              <a:tr h="7386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пострадавших в результате несчастных случаев на производстве со смертельным исходом связанных с производством, в расчете на 1000 работающих (организаций, занятых в экономике муниципального образования)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промилле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(0,1 процента)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54771547"/>
                  </a:ext>
                </a:extLst>
              </a:tr>
              <a:tr h="3745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детей-сирот и детей, оставшихся без попечения родителей, лиц из их числа, обеспеченных мерами социальной поддержки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59454025"/>
                  </a:ext>
                </a:extLst>
              </a:tr>
              <a:tr h="55498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доступных для инвалидов и других маломобильных групп населения муниципальных объектов инфраструктуры в общем количестве муниципальных объектов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75674137"/>
                  </a:ext>
                </a:extLst>
              </a:tr>
              <a:tr h="3745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НКО,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которым оказана поддержка органами местного самоуправления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82365649"/>
                  </a:ext>
                </a:extLst>
              </a:tr>
              <a:tr h="3745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Увеличение числа граждан старшего возраста, ведущих активный образ жизни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2639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52749685"/>
                  </a:ext>
                </a:extLst>
              </a:tr>
              <a:tr h="3745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СО НКО, которым оказана поддержка органами местного самоуправления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43765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7343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2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150688"/>
              </p:ext>
            </p:extLst>
          </p:nvPr>
        </p:nvGraphicFramePr>
        <p:xfrm>
          <a:off x="0" y="521210"/>
          <a:ext cx="9886384" cy="883572"/>
        </p:xfrm>
        <a:graphic>
          <a:graphicData uri="http://schemas.openxmlformats.org/drawingml/2006/table">
            <a:tbl>
              <a:tblPr/>
              <a:tblGrid>
                <a:gridCol w="379897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947715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15072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77886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23112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741705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7738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3614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929960"/>
              </p:ext>
            </p:extLst>
          </p:nvPr>
        </p:nvGraphicFramePr>
        <p:xfrm>
          <a:off x="0" y="1402071"/>
          <a:ext cx="9906000" cy="56469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562">
                  <a:extLst>
                    <a:ext uri="{9D8B030D-6E8A-4147-A177-3AD203B41FA5}">
                      <a16:colId xmlns:a16="http://schemas.microsoft.com/office/drawing/2014/main" val="1981845084"/>
                    </a:ext>
                  </a:extLst>
                </a:gridCol>
                <a:gridCol w="5022341">
                  <a:extLst>
                    <a:ext uri="{9D8B030D-6E8A-4147-A177-3AD203B41FA5}">
                      <a16:colId xmlns:a16="http://schemas.microsoft.com/office/drawing/2014/main" val="1346692399"/>
                    </a:ext>
                  </a:extLst>
                </a:gridCol>
                <a:gridCol w="620535">
                  <a:extLst>
                    <a:ext uri="{9D8B030D-6E8A-4147-A177-3AD203B41FA5}">
                      <a16:colId xmlns:a16="http://schemas.microsoft.com/office/drawing/2014/main" val="3718430430"/>
                    </a:ext>
                  </a:extLst>
                </a:gridCol>
                <a:gridCol w="698692">
                  <a:extLst>
                    <a:ext uri="{9D8B030D-6E8A-4147-A177-3AD203B41FA5}">
                      <a16:colId xmlns:a16="http://schemas.microsoft.com/office/drawing/2014/main" val="2066673988"/>
                    </a:ext>
                  </a:extLst>
                </a:gridCol>
                <a:gridCol w="881106">
                  <a:extLst>
                    <a:ext uri="{9D8B030D-6E8A-4147-A177-3AD203B41FA5}">
                      <a16:colId xmlns:a16="http://schemas.microsoft.com/office/drawing/2014/main" val="1118431156"/>
                    </a:ext>
                  </a:extLst>
                </a:gridCol>
                <a:gridCol w="737994">
                  <a:extLst>
                    <a:ext uri="{9D8B030D-6E8A-4147-A177-3AD203B41FA5}">
                      <a16:colId xmlns:a16="http://schemas.microsoft.com/office/drawing/2014/main" val="3295529142"/>
                    </a:ext>
                  </a:extLst>
                </a:gridCol>
                <a:gridCol w="846613">
                  <a:extLst>
                    <a:ext uri="{9D8B030D-6E8A-4147-A177-3AD203B41FA5}">
                      <a16:colId xmlns:a16="http://schemas.microsoft.com/office/drawing/2014/main" val="996246824"/>
                    </a:ext>
                  </a:extLst>
                </a:gridCol>
                <a:gridCol w="728157">
                  <a:extLst>
                    <a:ext uri="{9D8B030D-6E8A-4147-A177-3AD203B41FA5}">
                      <a16:colId xmlns:a16="http://schemas.microsoft.com/office/drawing/2014/main" val="3093777293"/>
                    </a:ext>
                  </a:extLst>
                </a:gridCol>
              </a:tblGrid>
              <a:tr h="2445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«Спорт»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396359"/>
                  </a:ext>
                </a:extLst>
              </a:tr>
              <a:tr h="718253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жителей муниципального образования  Московской области, систематически занимающихся физической культурой и спортом, в общей численности населения муниципального образования Московской области в возрасте 3-79 лет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3861902"/>
                  </a:ext>
                </a:extLst>
              </a:tr>
              <a:tr h="7198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жителей муниципального образования Московской области, выполнивших нормативы испытаний (тестов) Всероссийского комплекса «Готов к труду и обороне» (ГТО), в общей численности населения, принявшего участие в испытаниях (тестах)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49496986"/>
                  </a:ext>
                </a:extLst>
              </a:tr>
              <a:tr h="7198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населения, проживающих в муниципальном образовании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72399418"/>
                  </a:ext>
                </a:extLst>
              </a:tr>
              <a:tr h="10751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обучающихся и студентов муниципального образования Московской области, выполнивших нормативы Всероссийского физкультурно-спортивного комплекса «Готов к труду и обороне» (ГТО), в общей численности обучающихся и студентов, принявших участие в сдаче нормативов Всероссийского физкультурно-спортивного комплекса «Готов к труду и обороне» (ГТО)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1852109"/>
                  </a:ext>
                </a:extLst>
              </a:tr>
              <a:tr h="3645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проведенных массовых, официальных физкультурных и спортивных мероприятий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9550748"/>
                  </a:ext>
                </a:extLst>
              </a:tr>
              <a:tr h="1869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"умных" спортивных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1484219"/>
                  </a:ext>
                </a:extLst>
              </a:tr>
              <a:tr h="3645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обеспеченности граждан спортивными сооружениями исходя из единовременной пропускной способности объектов спорта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85866236"/>
                  </a:ext>
                </a:extLst>
              </a:tr>
              <a:tr h="3423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использования существующих объектов спорта (</a:t>
                      </a:r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фактической посещаемости к нормативной пропускной способности)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0315025"/>
                  </a:ext>
                </a:extLst>
              </a:tr>
              <a:tr h="7198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занимающихся по программам спортивной подготовки в организациях ведомственной принадлежности физической культуры и спорта в общем количестве занимающихся в организациях ведомственной принадлежности физической культуры и спорта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50494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86968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2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8451061"/>
              </p:ext>
            </p:extLst>
          </p:nvPr>
        </p:nvGraphicFramePr>
        <p:xfrm>
          <a:off x="0" y="521210"/>
          <a:ext cx="9904288" cy="883572"/>
        </p:xfrm>
        <a:graphic>
          <a:graphicData uri="http://schemas.openxmlformats.org/drawingml/2006/table">
            <a:tbl>
              <a:tblPr/>
              <a:tblGrid>
                <a:gridCol w="379897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127051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7809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678094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01384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98643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99606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41518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926753"/>
              </p:ext>
            </p:extLst>
          </p:nvPr>
        </p:nvGraphicFramePr>
        <p:xfrm>
          <a:off x="-1" y="1412342"/>
          <a:ext cx="9906001" cy="54617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9750">
                  <a:extLst>
                    <a:ext uri="{9D8B030D-6E8A-4147-A177-3AD203B41FA5}">
                      <a16:colId xmlns:a16="http://schemas.microsoft.com/office/drawing/2014/main" val="1981845084"/>
                    </a:ext>
                  </a:extLst>
                </a:gridCol>
                <a:gridCol w="5155481">
                  <a:extLst>
                    <a:ext uri="{9D8B030D-6E8A-4147-A177-3AD203B41FA5}">
                      <a16:colId xmlns:a16="http://schemas.microsoft.com/office/drawing/2014/main" val="1346692399"/>
                    </a:ext>
                  </a:extLst>
                </a:gridCol>
                <a:gridCol w="667760">
                  <a:extLst>
                    <a:ext uri="{9D8B030D-6E8A-4147-A177-3AD203B41FA5}">
                      <a16:colId xmlns:a16="http://schemas.microsoft.com/office/drawing/2014/main" val="3718430430"/>
                    </a:ext>
                  </a:extLst>
                </a:gridCol>
                <a:gridCol w="664668">
                  <a:extLst>
                    <a:ext uri="{9D8B030D-6E8A-4147-A177-3AD203B41FA5}">
                      <a16:colId xmlns:a16="http://schemas.microsoft.com/office/drawing/2014/main" val="2066673988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118431156"/>
                    </a:ext>
                  </a:extLst>
                </a:gridCol>
                <a:gridCol w="702057">
                  <a:extLst>
                    <a:ext uri="{9D8B030D-6E8A-4147-A177-3AD203B41FA5}">
                      <a16:colId xmlns:a16="http://schemas.microsoft.com/office/drawing/2014/main" val="3295529142"/>
                    </a:ext>
                  </a:extLst>
                </a:gridCol>
                <a:gridCol w="805386">
                  <a:extLst>
                    <a:ext uri="{9D8B030D-6E8A-4147-A177-3AD203B41FA5}">
                      <a16:colId xmlns:a16="http://schemas.microsoft.com/office/drawing/2014/main" val="996246824"/>
                    </a:ext>
                  </a:extLst>
                </a:gridCol>
                <a:gridCol w="692699">
                  <a:extLst>
                    <a:ext uri="{9D8B030D-6E8A-4147-A177-3AD203B41FA5}">
                      <a16:colId xmlns:a16="http://schemas.microsoft.com/office/drawing/2014/main" val="3093777293"/>
                    </a:ext>
                  </a:extLst>
                </a:gridCol>
              </a:tblGrid>
              <a:tr h="2660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«Спорт»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396359"/>
                  </a:ext>
                </a:extLst>
              </a:tr>
              <a:tr h="4340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систематически занимающихся физической культурой и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спортом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55,58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3861902"/>
                  </a:ext>
                </a:extLst>
              </a:tr>
              <a:tr h="497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Доступные спортивные площадки. Доля спортивных площадок, управляемых в соответствии со стандартом их использования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93627489"/>
                  </a:ext>
                </a:extLst>
              </a:tr>
              <a:tr h="7833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врачей и среднего медицинского персонала муниципальных учреждений физической культуры и спорта без учета внешних совместителей, которым осуществлены выплаты в целях сохранения достигнутого уровня заработной платы работников данной категории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</a:t>
                      </a:r>
                      <a:endParaRPr lang="ru-RU" sz="1200" dirty="0"/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47414971"/>
                  </a:ext>
                </a:extLst>
              </a:tr>
              <a:tr h="7331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жителей Московской области, выполнивших нормативы испытаний (тестов) Всероссийского комплекса "Готов к труду и обороне" (ГТО), в общей численности населения, принявшего участие в испытаниях (тестах)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49496986"/>
                  </a:ext>
                </a:extLst>
              </a:tr>
              <a:tr h="8050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населения, проживающего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72399418"/>
                  </a:ext>
                </a:extLst>
              </a:tr>
              <a:tr h="10290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Сохранена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сеть организаций, реализующих дополнительные образовательные программы спортивной подготовки, в ведении органов управления в сфере физической культуры  и спорта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1852109"/>
                  </a:ext>
                </a:extLst>
              </a:tr>
              <a:tr h="8979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Эффективность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использования существующих объектов спорта (отношение фактической посещаемости к нормативной пропускной способности)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14842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6243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90000">
              <a:schemeClr val="accent1">
                <a:lumMod val="5000"/>
                <a:lumOff val="95000"/>
              </a:schemeClr>
            </a:gs>
            <a:gs pos="34000">
              <a:srgbClr val="FDFECE"/>
            </a:gs>
            <a:gs pos="10949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059255"/>
            <a:ext cx="8509000" cy="1861745"/>
          </a:xfrm>
          <a:prstGeom prst="rect">
            <a:avLst/>
          </a:prstGeom>
          <a:gradFill>
            <a:gsLst>
              <a:gs pos="17518">
                <a:schemeClr val="bg1"/>
              </a:gs>
              <a:gs pos="61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lIns="0" tIns="0" rIns="0" bIns="0">
            <a:noAutofit/>
          </a:bodyPr>
          <a:lstStyle/>
          <a:p>
            <a:pPr marL="136652" marR="1002792" indent="0" algn="just">
              <a:lnSpc>
                <a:spcPts val="1656"/>
              </a:lnSpc>
              <a:spcAft>
                <a:spcPts val="1260"/>
              </a:spcAft>
            </a:pPr>
            <a:endParaRPr lang="ru" sz="1500" b="1" dirty="0" smtClean="0">
              <a:latin typeface="Times New Roman"/>
            </a:endParaRPr>
          </a:p>
          <a:p>
            <a:pPr marL="136652" marR="1002792" indent="0" algn="just">
              <a:lnSpc>
                <a:spcPts val="1656"/>
              </a:lnSpc>
              <a:spcAft>
                <a:spcPts val="1260"/>
              </a:spcAft>
            </a:pPr>
            <a:r>
              <a:rPr lang="ru" b="1" i="1" dirty="0" smtClean="0">
                <a:latin typeface="Times New Roman"/>
              </a:rPr>
              <a:t>Бюджет</a:t>
            </a:r>
            <a:r>
              <a:rPr lang="ru" i="1" dirty="0" smtClean="0">
                <a:latin typeface="Times New Roman"/>
              </a:rPr>
              <a:t>  - форма </a:t>
            </a:r>
            <a:r>
              <a:rPr lang="ru" i="1" dirty="0">
                <a:latin typeface="Times New Roman"/>
              </a:rPr>
              <a:t>образования и расходования </a:t>
            </a:r>
            <a:r>
              <a:rPr lang="ru" i="1" dirty="0" smtClean="0">
                <a:latin typeface="Times New Roman"/>
              </a:rPr>
              <a:t>денежных </a:t>
            </a:r>
            <a:r>
              <a:rPr lang="ru" i="1" dirty="0">
                <a:latin typeface="Times New Roman"/>
              </a:rPr>
              <a:t>средств, предназначенных для финансового обеспечения задач и функций государства и местного </a:t>
            </a:r>
            <a:r>
              <a:rPr lang="ru" i="1" dirty="0" smtClean="0">
                <a:latin typeface="Times New Roman"/>
              </a:rPr>
              <a:t>самоуправлния</a:t>
            </a:r>
            <a:endParaRPr lang="ru" i="1" dirty="0">
              <a:latin typeface="Times New Roman"/>
            </a:endParaRPr>
          </a:p>
          <a:p>
            <a:pPr marL="136652" indent="0">
              <a:lnSpc>
                <a:spcPts val="1632"/>
              </a:lnSpc>
            </a:pPr>
            <a:r>
              <a:rPr lang="ru" b="1" i="1" dirty="0" smtClean="0">
                <a:latin typeface="Times New Roman"/>
              </a:rPr>
              <a:t>Доходы </a:t>
            </a:r>
            <a:r>
              <a:rPr lang="ru" b="1" i="1" dirty="0">
                <a:latin typeface="Times New Roman"/>
              </a:rPr>
              <a:t>бюджета </a:t>
            </a:r>
            <a:r>
              <a:rPr lang="ru" b="1" i="1" dirty="0" smtClean="0">
                <a:latin typeface="Times New Roman"/>
              </a:rPr>
              <a:t>- </a:t>
            </a:r>
            <a:r>
              <a:rPr lang="ru" i="1" dirty="0" smtClean="0">
                <a:latin typeface="Times New Roman"/>
              </a:rPr>
              <a:t>поступающие </a:t>
            </a:r>
            <a:r>
              <a:rPr lang="ru" i="1" dirty="0">
                <a:latin typeface="Times New Roman"/>
              </a:rPr>
              <a:t>в бюджет денежные средс</a:t>
            </a:r>
            <a:r>
              <a:rPr lang="ru" sz="1500" i="1" dirty="0">
                <a:latin typeface="Times New Roman"/>
              </a:rPr>
              <a:t>тва, за исключением средств, являющихся источниками финансирования </a:t>
            </a:r>
            <a:r>
              <a:rPr lang="ru" sz="1500" i="1" dirty="0" smtClean="0">
                <a:latin typeface="Times New Roman"/>
              </a:rPr>
              <a:t>дефицита бюджета</a:t>
            </a:r>
            <a:endParaRPr lang="ru" sz="1500" i="1" dirty="0"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781300"/>
            <a:ext cx="8534400" cy="1663700"/>
          </a:xfrm>
          <a:prstGeom prst="rect">
            <a:avLst/>
          </a:prstGeom>
          <a:gradFill>
            <a:gsLst>
              <a:gs pos="54747">
                <a:srgbClr val="FFFFEB"/>
              </a:gs>
              <a:gs pos="12000">
                <a:schemeClr val="bg1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lIns="0" tIns="0" rIns="0" bIns="0">
            <a:noAutofit/>
          </a:bodyPr>
          <a:lstStyle/>
          <a:p>
            <a:pPr marL="114300" indent="0">
              <a:lnSpc>
                <a:spcPts val="1656"/>
              </a:lnSpc>
            </a:pPr>
            <a:endParaRPr lang="ru" b="1" dirty="0" smtClean="0">
              <a:latin typeface="Times New Roman"/>
            </a:endParaRPr>
          </a:p>
          <a:p>
            <a:pPr marL="114300" indent="0">
              <a:lnSpc>
                <a:spcPts val="1656"/>
              </a:lnSpc>
            </a:pPr>
            <a:r>
              <a:rPr lang="ru" b="1" i="1" dirty="0" smtClean="0">
                <a:latin typeface="Times New Roman"/>
              </a:rPr>
              <a:t> Расходы бюджета - </a:t>
            </a:r>
            <a:r>
              <a:rPr lang="ru" i="1" dirty="0" smtClean="0">
                <a:latin typeface="Times New Roman"/>
              </a:rPr>
              <a:t>выплачиваемые </a:t>
            </a:r>
            <a:r>
              <a:rPr lang="ru" i="1" dirty="0">
                <a:latin typeface="Times New Roman"/>
              </a:rPr>
              <a:t>из бюджета денежные средства, за исключением средств, являющихся источниками финансирования дефицита </a:t>
            </a:r>
            <a:r>
              <a:rPr lang="ru" i="1" dirty="0" smtClean="0">
                <a:latin typeface="Times New Roman"/>
              </a:rPr>
              <a:t>бюджета</a:t>
            </a:r>
          </a:p>
          <a:p>
            <a:pPr marL="139700" indent="0">
              <a:spcBef>
                <a:spcPts val="210"/>
              </a:spcBef>
              <a:spcAft>
                <a:spcPts val="210"/>
              </a:spcAft>
            </a:pPr>
            <a:r>
              <a:rPr lang="ru" b="1" i="1" dirty="0" smtClean="0">
                <a:latin typeface="Times New Roman"/>
              </a:rPr>
              <a:t> Дефицит бюджета - </a:t>
            </a:r>
            <a:r>
              <a:rPr lang="ru" i="1" dirty="0" smtClean="0">
                <a:latin typeface="Times New Roman"/>
              </a:rPr>
              <a:t>превышение расходов бюджета над его доходами</a:t>
            </a:r>
          </a:p>
          <a:p>
            <a:pPr marL="114300">
              <a:lnSpc>
                <a:spcPts val="1656"/>
              </a:lnSpc>
            </a:pPr>
            <a:endParaRPr lang="ru" b="1" i="1" dirty="0" smtClean="0">
              <a:latin typeface="Times New Roman"/>
            </a:endParaRPr>
          </a:p>
          <a:p>
            <a:pPr marL="114300">
              <a:lnSpc>
                <a:spcPts val="1656"/>
              </a:lnSpc>
            </a:pPr>
            <a:r>
              <a:rPr lang="ru" b="1" i="1" dirty="0" smtClean="0">
                <a:latin typeface="Times New Roman"/>
              </a:rPr>
              <a:t>  Профицит бюджета - </a:t>
            </a:r>
            <a:r>
              <a:rPr lang="ru" i="1" dirty="0" smtClean="0">
                <a:latin typeface="Times New Roman"/>
              </a:rPr>
              <a:t>превышение доходов бюджета над его расходами</a:t>
            </a:r>
          </a:p>
          <a:p>
            <a:pPr marL="114300" indent="0">
              <a:lnSpc>
                <a:spcPts val="1656"/>
              </a:lnSpc>
            </a:pPr>
            <a:endParaRPr lang="ru" dirty="0" smtClean="0"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227782"/>
            <a:ext cx="7641126" cy="163021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spcAft>
                <a:spcPts val="210"/>
              </a:spcAft>
            </a:pPr>
            <a:endParaRPr lang="ru" sz="800" dirty="0">
              <a:solidFill>
                <a:srgbClr val="4472C4"/>
              </a:solidFill>
              <a:latin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35802"/>
            <a:ext cx="9906000" cy="830997"/>
          </a:xfrm>
          <a:prstGeom prst="rect">
            <a:avLst/>
          </a:prstGeom>
          <a:gradFill>
            <a:gsLst>
              <a:gs pos="9489">
                <a:schemeClr val="bg1"/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  <a:endParaRPr lang="ru-RU" sz="4800" b="1" i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700" y="1050201"/>
            <a:ext cx="1384300" cy="8420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0" y="1955801"/>
            <a:ext cx="1371600" cy="1130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500" y="3111500"/>
            <a:ext cx="1333500" cy="152400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 rot="10800000" flipV="1">
            <a:off x="0" y="4585006"/>
            <a:ext cx="8483600" cy="1618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>
              <a:lnSpc>
                <a:spcPts val="1656"/>
              </a:lnSpc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Государственный (муниципальный) долг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–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обязательства, возникающие из государственных или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кодексом, принятые на себя Российской Федерацией, субъектом Российской Федерации или муниципальным образованием.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  </a:t>
            </a:r>
          </a:p>
          <a:p>
            <a:pPr marL="114300">
              <a:lnSpc>
                <a:spcPts val="1656"/>
              </a:lnSpc>
            </a:pPr>
            <a:r>
              <a:rPr lang="ru-RU" i="1" dirty="0">
                <a:latin typeface="Times New Roman" panose="02020603050405020304" pitchFamily="18" charset="0"/>
              </a:rPr>
              <a:t>  </a:t>
            </a:r>
            <a:r>
              <a:rPr lang="ru-RU" i="1" dirty="0"/>
              <a:t> </a:t>
            </a:r>
            <a:endParaRPr lang="ru-RU" dirty="0"/>
          </a:p>
        </p:txBody>
      </p:sp>
      <p:pic>
        <p:nvPicPr>
          <p:cNvPr id="11" name="Picture 4" descr="https://www.neftemagnat.ru/user/38911/images/article_2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4724400"/>
            <a:ext cx="1219199" cy="1257300"/>
          </a:xfrm>
          <a:prstGeom prst="rect">
            <a:avLst/>
          </a:prstGeom>
          <a:gradFill>
            <a:gsLst>
              <a:gs pos="58400">
                <a:srgbClr val="FDFECE"/>
              </a:gs>
              <a:gs pos="29000">
                <a:schemeClr val="tx1"/>
              </a:gs>
              <a:gs pos="100000">
                <a:schemeClr val="tx2">
                  <a:lumMod val="40000"/>
                  <a:lumOff val="60000"/>
                </a:schemeClr>
              </a:gs>
              <a:gs pos="99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extLst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2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044385"/>
              </p:ext>
            </p:extLst>
          </p:nvPr>
        </p:nvGraphicFramePr>
        <p:xfrm>
          <a:off x="0" y="521210"/>
          <a:ext cx="9886384" cy="883572"/>
        </p:xfrm>
        <a:graphic>
          <a:graphicData uri="http://schemas.openxmlformats.org/drawingml/2006/table">
            <a:tbl>
              <a:tblPr/>
              <a:tblGrid>
                <a:gridCol w="379897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91129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2946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698643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83577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82511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7738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3614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296075"/>
              </p:ext>
            </p:extLst>
          </p:nvPr>
        </p:nvGraphicFramePr>
        <p:xfrm>
          <a:off x="0" y="1412342"/>
          <a:ext cx="9906000" cy="54737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144">
                  <a:extLst>
                    <a:ext uri="{9D8B030D-6E8A-4147-A177-3AD203B41FA5}">
                      <a16:colId xmlns:a16="http://schemas.microsoft.com/office/drawing/2014/main" val="1981845084"/>
                    </a:ext>
                  </a:extLst>
                </a:gridCol>
                <a:gridCol w="4931352">
                  <a:extLst>
                    <a:ext uri="{9D8B030D-6E8A-4147-A177-3AD203B41FA5}">
                      <a16:colId xmlns:a16="http://schemas.microsoft.com/office/drawing/2014/main" val="1346692399"/>
                    </a:ext>
                  </a:extLst>
                </a:gridCol>
                <a:gridCol w="701943">
                  <a:extLst>
                    <a:ext uri="{9D8B030D-6E8A-4147-A177-3AD203B41FA5}">
                      <a16:colId xmlns:a16="http://schemas.microsoft.com/office/drawing/2014/main" val="3718430430"/>
                    </a:ext>
                  </a:extLst>
                </a:gridCol>
                <a:gridCol w="698692">
                  <a:extLst>
                    <a:ext uri="{9D8B030D-6E8A-4147-A177-3AD203B41FA5}">
                      <a16:colId xmlns:a16="http://schemas.microsoft.com/office/drawing/2014/main" val="2066673988"/>
                    </a:ext>
                  </a:extLst>
                </a:gridCol>
                <a:gridCol w="881106">
                  <a:extLst>
                    <a:ext uri="{9D8B030D-6E8A-4147-A177-3AD203B41FA5}">
                      <a16:colId xmlns:a16="http://schemas.microsoft.com/office/drawing/2014/main" val="1118431156"/>
                    </a:ext>
                  </a:extLst>
                </a:gridCol>
                <a:gridCol w="737994">
                  <a:extLst>
                    <a:ext uri="{9D8B030D-6E8A-4147-A177-3AD203B41FA5}">
                      <a16:colId xmlns:a16="http://schemas.microsoft.com/office/drawing/2014/main" val="3295529142"/>
                    </a:ext>
                  </a:extLst>
                </a:gridCol>
                <a:gridCol w="846612">
                  <a:extLst>
                    <a:ext uri="{9D8B030D-6E8A-4147-A177-3AD203B41FA5}">
                      <a16:colId xmlns:a16="http://schemas.microsoft.com/office/drawing/2014/main" val="996246824"/>
                    </a:ext>
                  </a:extLst>
                </a:gridCol>
                <a:gridCol w="728157">
                  <a:extLst>
                    <a:ext uri="{9D8B030D-6E8A-4147-A177-3AD203B41FA5}">
                      <a16:colId xmlns:a16="http://schemas.microsoft.com/office/drawing/2014/main" val="3093777293"/>
                    </a:ext>
                  </a:extLst>
                </a:gridCol>
              </a:tblGrid>
              <a:tr h="33426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«Развитие </a:t>
                      </a:r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сельского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хозяйства»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039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93627489"/>
                  </a:ext>
                </a:extLst>
              </a:tr>
              <a:tr h="2970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Ввод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мощностей животноводческих комплексов молочного направления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скотомест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49496986"/>
                  </a:ext>
                </a:extLst>
              </a:tr>
              <a:tr h="9209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Инвестиции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основной капитал по видам экономической деятельности: Растениеводство и животноводство, охота и предоставление соответствующих услуг в этих областях, Производство пищевых продуктов, Производство напитков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мил.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72399418"/>
                  </a:ext>
                </a:extLst>
              </a:tr>
              <a:tr h="4828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Индекс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производства продукции сельского хозяйства в хозяйствах всех категорий (в сопоставимых ценах) к предыдущему 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1852109"/>
                  </a:ext>
                </a:extLst>
              </a:tr>
              <a:tr h="2570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Производство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молока в хозяйствах всех категорий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тонн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9550748"/>
                  </a:ext>
                </a:extLst>
              </a:tr>
              <a:tr h="7806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Вовлечение в оборот выбывших сельскохозяйственных угодий за счет проведения </a:t>
                      </a:r>
                      <a:r>
                        <a:rPr lang="ru-RU" sz="12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культуротехнических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 сельскохозяйственными товаропроизводителями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гектаров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1484219"/>
                  </a:ext>
                </a:extLst>
              </a:tr>
              <a:tr h="667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Площадь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земельных участков, находящихся в муниципальной собственности и государственная собственность на которые не разграничена, предоставленных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сельхозтоваропроизводителям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гектар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85866236"/>
                  </a:ext>
                </a:extLst>
              </a:tr>
              <a:tr h="32877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земель, обработанных от борщевика Сосновского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гектар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0315025"/>
                  </a:ext>
                </a:extLst>
              </a:tr>
              <a:tr h="381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сельских населенных пунктов, обслуживаемых по доставке продовольственных и непродовольственных товаров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5049494"/>
                  </a:ext>
                </a:extLst>
              </a:tr>
              <a:tr h="1190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отловленных животных без владельцев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984080"/>
                  </a:ext>
                </a:extLst>
              </a:tr>
              <a:tr h="1190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обустроенных сибиреязвенных скотомогильников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72820289"/>
                  </a:ext>
                </a:extLst>
              </a:tr>
              <a:tr h="381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экспорта продукции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агропромышленного комплекса (АПК)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долларов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997506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4024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2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167831"/>
              </p:ext>
            </p:extLst>
          </p:nvPr>
        </p:nvGraphicFramePr>
        <p:xfrm>
          <a:off x="0" y="521210"/>
          <a:ext cx="9886384" cy="883572"/>
        </p:xfrm>
        <a:graphic>
          <a:graphicData uri="http://schemas.openxmlformats.org/drawingml/2006/table">
            <a:tbl>
              <a:tblPr/>
              <a:tblGrid>
                <a:gridCol w="379897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91129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2946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698643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83577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82511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7738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3614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968537"/>
              </p:ext>
            </p:extLst>
          </p:nvPr>
        </p:nvGraphicFramePr>
        <p:xfrm>
          <a:off x="0" y="1412342"/>
          <a:ext cx="9906000" cy="54737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144">
                  <a:extLst>
                    <a:ext uri="{9D8B030D-6E8A-4147-A177-3AD203B41FA5}">
                      <a16:colId xmlns:a16="http://schemas.microsoft.com/office/drawing/2014/main" val="1981845084"/>
                    </a:ext>
                  </a:extLst>
                </a:gridCol>
                <a:gridCol w="4931352">
                  <a:extLst>
                    <a:ext uri="{9D8B030D-6E8A-4147-A177-3AD203B41FA5}">
                      <a16:colId xmlns:a16="http://schemas.microsoft.com/office/drawing/2014/main" val="1346692399"/>
                    </a:ext>
                  </a:extLst>
                </a:gridCol>
                <a:gridCol w="701943">
                  <a:extLst>
                    <a:ext uri="{9D8B030D-6E8A-4147-A177-3AD203B41FA5}">
                      <a16:colId xmlns:a16="http://schemas.microsoft.com/office/drawing/2014/main" val="3718430430"/>
                    </a:ext>
                  </a:extLst>
                </a:gridCol>
                <a:gridCol w="698692">
                  <a:extLst>
                    <a:ext uri="{9D8B030D-6E8A-4147-A177-3AD203B41FA5}">
                      <a16:colId xmlns:a16="http://schemas.microsoft.com/office/drawing/2014/main" val="2066673988"/>
                    </a:ext>
                  </a:extLst>
                </a:gridCol>
                <a:gridCol w="881106">
                  <a:extLst>
                    <a:ext uri="{9D8B030D-6E8A-4147-A177-3AD203B41FA5}">
                      <a16:colId xmlns:a16="http://schemas.microsoft.com/office/drawing/2014/main" val="1118431156"/>
                    </a:ext>
                  </a:extLst>
                </a:gridCol>
                <a:gridCol w="737994">
                  <a:extLst>
                    <a:ext uri="{9D8B030D-6E8A-4147-A177-3AD203B41FA5}">
                      <a16:colId xmlns:a16="http://schemas.microsoft.com/office/drawing/2014/main" val="3295529142"/>
                    </a:ext>
                  </a:extLst>
                </a:gridCol>
                <a:gridCol w="846612">
                  <a:extLst>
                    <a:ext uri="{9D8B030D-6E8A-4147-A177-3AD203B41FA5}">
                      <a16:colId xmlns:a16="http://schemas.microsoft.com/office/drawing/2014/main" val="996246824"/>
                    </a:ext>
                  </a:extLst>
                </a:gridCol>
                <a:gridCol w="728157">
                  <a:extLst>
                    <a:ext uri="{9D8B030D-6E8A-4147-A177-3AD203B41FA5}">
                      <a16:colId xmlns:a16="http://schemas.microsoft.com/office/drawing/2014/main" val="3093777293"/>
                    </a:ext>
                  </a:extLst>
                </a:gridCol>
              </a:tblGrid>
              <a:tr h="33426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«Развитие </a:t>
                      </a:r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сельского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хозяйства»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039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93627489"/>
                  </a:ext>
                </a:extLst>
              </a:tr>
              <a:tr h="2970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Ввод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мощностей животноводческих комплексов молочного направления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скотомест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49496986"/>
                  </a:ext>
                </a:extLst>
              </a:tr>
              <a:tr h="9209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Инвестиции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основной капитал по видам экономической деятельности: Растениеводство и животноводство, охота и предоставление соответствующих услуг в этих областях, Производство пищевых продуктов, Производство напитков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мил.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72399418"/>
                  </a:ext>
                </a:extLst>
              </a:tr>
              <a:tr h="4828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Индекс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производства продукции сельского хозяйства в хозяйствах всех категорий (в сопоставимых ценах) к предыдущему 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1852109"/>
                  </a:ext>
                </a:extLst>
              </a:tr>
              <a:tr h="2570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Производство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молока в хозяйствах всех категорий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тонн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9550748"/>
                  </a:ext>
                </a:extLst>
              </a:tr>
              <a:tr h="7806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Вовлечение в оборот выбывших сельскохозяйственных угодий за счет проведения </a:t>
                      </a:r>
                      <a:r>
                        <a:rPr lang="ru-RU" sz="12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культуротехнических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 сельскохозяйственными товаропроизводителями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гектаров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1484219"/>
                  </a:ext>
                </a:extLst>
              </a:tr>
              <a:tr h="667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Площадь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земельных участков, находящихся в муниципальной собственности и государственная собственность на которые не разграничена, предоставленных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сельхозтоваропроизводителям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гектар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85866236"/>
                  </a:ext>
                </a:extLst>
              </a:tr>
              <a:tr h="32877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Площадь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земель, обработанных от борщевика Сосновского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гектар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0315025"/>
                  </a:ext>
                </a:extLst>
              </a:tr>
              <a:tr h="381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ru-RU" sz="12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сельских населенных пунктов, обслуживаемых по доставке продовольственных и непродовольственных товаров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5049494"/>
                  </a:ext>
                </a:extLst>
              </a:tr>
              <a:tr h="1190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отловленных животных без владельцев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984080"/>
                  </a:ext>
                </a:extLst>
              </a:tr>
              <a:tr h="1190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обустроенных сибиреязвенных скотомогильников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72820289"/>
                  </a:ext>
                </a:extLst>
              </a:tr>
              <a:tr h="381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Объем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экспорта продукции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агропромышленного комплекса (АПК)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долларов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997506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0557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986036"/>
              </p:ext>
            </p:extLst>
          </p:nvPr>
        </p:nvGraphicFramePr>
        <p:xfrm>
          <a:off x="20548" y="521210"/>
          <a:ext cx="9865836" cy="883572"/>
        </p:xfrm>
        <a:graphic>
          <a:graphicData uri="http://schemas.openxmlformats.org/drawingml/2006/table">
            <a:tbl>
              <a:tblPr/>
              <a:tblGrid>
                <a:gridCol w="386858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17858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33331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42384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715224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33331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284721"/>
              </p:ext>
            </p:extLst>
          </p:nvPr>
        </p:nvGraphicFramePr>
        <p:xfrm>
          <a:off x="0" y="1397283"/>
          <a:ext cx="9905999" cy="55316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1514">
                  <a:extLst>
                    <a:ext uri="{9D8B030D-6E8A-4147-A177-3AD203B41FA5}">
                      <a16:colId xmlns:a16="http://schemas.microsoft.com/office/drawing/2014/main" val="2572060171"/>
                    </a:ext>
                  </a:extLst>
                </a:gridCol>
                <a:gridCol w="5072050">
                  <a:extLst>
                    <a:ext uri="{9D8B030D-6E8A-4147-A177-3AD203B41FA5}">
                      <a16:colId xmlns:a16="http://schemas.microsoft.com/office/drawing/2014/main" val="2128628112"/>
                    </a:ext>
                  </a:extLst>
                </a:gridCol>
                <a:gridCol w="804769">
                  <a:extLst>
                    <a:ext uri="{9D8B030D-6E8A-4147-A177-3AD203B41FA5}">
                      <a16:colId xmlns:a16="http://schemas.microsoft.com/office/drawing/2014/main" val="815197111"/>
                    </a:ext>
                  </a:extLst>
                </a:gridCol>
                <a:gridCol w="708616">
                  <a:extLst>
                    <a:ext uri="{9D8B030D-6E8A-4147-A177-3AD203B41FA5}">
                      <a16:colId xmlns:a16="http://schemas.microsoft.com/office/drawing/2014/main" val="3596401494"/>
                    </a:ext>
                  </a:extLst>
                </a:gridCol>
                <a:gridCol w="696343">
                  <a:extLst>
                    <a:ext uri="{9D8B030D-6E8A-4147-A177-3AD203B41FA5}">
                      <a16:colId xmlns:a16="http://schemas.microsoft.com/office/drawing/2014/main" val="2931462569"/>
                    </a:ext>
                  </a:extLst>
                </a:gridCol>
                <a:gridCol w="665883">
                  <a:extLst>
                    <a:ext uri="{9D8B030D-6E8A-4147-A177-3AD203B41FA5}">
                      <a16:colId xmlns:a16="http://schemas.microsoft.com/office/drawing/2014/main" val="3707146784"/>
                    </a:ext>
                  </a:extLst>
                </a:gridCol>
                <a:gridCol w="807707">
                  <a:extLst>
                    <a:ext uri="{9D8B030D-6E8A-4147-A177-3AD203B41FA5}">
                      <a16:colId xmlns:a16="http://schemas.microsoft.com/office/drawing/2014/main" val="3528016845"/>
                    </a:ext>
                  </a:extLst>
                </a:gridCol>
                <a:gridCol w="719117">
                  <a:extLst>
                    <a:ext uri="{9D8B030D-6E8A-4147-A177-3AD203B41FA5}">
                      <a16:colId xmlns:a16="http://schemas.microsoft.com/office/drawing/2014/main" val="40441504"/>
                    </a:ext>
                  </a:extLst>
                </a:gridCol>
              </a:tblGrid>
              <a:tr h="2810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«Экология </a:t>
                      </a:r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окружающая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среда» 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493628"/>
                  </a:ext>
                </a:extLst>
              </a:tr>
              <a:tr h="3157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проведенных экологических мероприятий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05047851"/>
                  </a:ext>
                </a:extLst>
              </a:tr>
              <a:tr h="375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мероприятий по охране окружающей среды в границах городского 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4211657"/>
                  </a:ext>
                </a:extLst>
              </a:tr>
              <a:tr h="375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ликвидированных наиболее опасных объектов накопленного вреда окружающей среде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95033637"/>
                  </a:ext>
                </a:extLst>
              </a:tr>
              <a:tr h="5589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Численность населения, качество жизни которого улучшится в связи с ликвидацией и рекультивацией объектов накопленного вреда окружающей среде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 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58836571"/>
                  </a:ext>
                </a:extLst>
              </a:tr>
              <a:tr h="6168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обеспечение безопасности жизнедеятельности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0839590"/>
                  </a:ext>
                </a:extLst>
              </a:tr>
              <a:tr h="375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кладбищ, соответствующих требованиям Регионального стандарта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42964175"/>
                  </a:ext>
                </a:extLst>
              </a:tr>
              <a:tr h="375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восстановленных (ремонт, реставрация, благоустройство) воинских захоронений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9223515"/>
                  </a:ext>
                </a:extLst>
              </a:tr>
              <a:tr h="375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Снижение общего количества преступлений, совершенных на территории муниципального образования, не менее чем на 3 % ежегодно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33892058"/>
                  </a:ext>
                </a:extLst>
              </a:tr>
              <a:tr h="7420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общего количества видеокамер, введенных в эксплуатацию в систему технологического обеспечения региональной общественной безопасности и оперативного управления «Безопасный регион», не менее чем на 5 % ежегодно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86524804"/>
                  </a:ext>
                </a:extLst>
              </a:tr>
              <a:tr h="5589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транспортировок умерших в морг с мест обнаружения или происшествия для производства судебно-медицинской экспертизы, произведенных в соответствии с установленными требованиями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1931276"/>
                  </a:ext>
                </a:extLst>
              </a:tr>
              <a:tr h="57919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Инвентаризация мест захоронений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567621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6914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59997"/>
              </p:ext>
            </p:extLst>
          </p:nvPr>
        </p:nvGraphicFramePr>
        <p:xfrm>
          <a:off x="18107" y="521210"/>
          <a:ext cx="9868277" cy="883572"/>
        </p:xfrm>
        <a:graphic>
          <a:graphicData uri="http://schemas.openxmlformats.org/drawingml/2006/table">
            <a:tbl>
              <a:tblPr/>
              <a:tblGrid>
                <a:gridCol w="389299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089268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7809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39739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80836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8836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14609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075782"/>
              </p:ext>
            </p:extLst>
          </p:nvPr>
        </p:nvGraphicFramePr>
        <p:xfrm>
          <a:off x="0" y="1404783"/>
          <a:ext cx="9905999" cy="54532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966">
                  <a:extLst>
                    <a:ext uri="{9D8B030D-6E8A-4147-A177-3AD203B41FA5}">
                      <a16:colId xmlns:a16="http://schemas.microsoft.com/office/drawing/2014/main" val="2572060171"/>
                    </a:ext>
                  </a:extLst>
                </a:gridCol>
                <a:gridCol w="5129742">
                  <a:extLst>
                    <a:ext uri="{9D8B030D-6E8A-4147-A177-3AD203B41FA5}">
                      <a16:colId xmlns:a16="http://schemas.microsoft.com/office/drawing/2014/main" val="2128628112"/>
                    </a:ext>
                  </a:extLst>
                </a:gridCol>
                <a:gridCol w="672054">
                  <a:extLst>
                    <a:ext uri="{9D8B030D-6E8A-4147-A177-3AD203B41FA5}">
                      <a16:colId xmlns:a16="http://schemas.microsoft.com/office/drawing/2014/main" val="815197111"/>
                    </a:ext>
                  </a:extLst>
                </a:gridCol>
                <a:gridCol w="828562">
                  <a:extLst>
                    <a:ext uri="{9D8B030D-6E8A-4147-A177-3AD203B41FA5}">
                      <a16:colId xmlns:a16="http://schemas.microsoft.com/office/drawing/2014/main" val="475185603"/>
                    </a:ext>
                  </a:extLst>
                </a:gridCol>
                <a:gridCol w="690468">
                  <a:extLst>
                    <a:ext uri="{9D8B030D-6E8A-4147-A177-3AD203B41FA5}">
                      <a16:colId xmlns:a16="http://schemas.microsoft.com/office/drawing/2014/main" val="2931462569"/>
                    </a:ext>
                  </a:extLst>
                </a:gridCol>
                <a:gridCol w="660265">
                  <a:extLst>
                    <a:ext uri="{9D8B030D-6E8A-4147-A177-3AD203B41FA5}">
                      <a16:colId xmlns:a16="http://schemas.microsoft.com/office/drawing/2014/main" val="3707146784"/>
                    </a:ext>
                  </a:extLst>
                </a:gridCol>
                <a:gridCol w="800892">
                  <a:extLst>
                    <a:ext uri="{9D8B030D-6E8A-4147-A177-3AD203B41FA5}">
                      <a16:colId xmlns:a16="http://schemas.microsoft.com/office/drawing/2014/main" val="3528016845"/>
                    </a:ext>
                  </a:extLst>
                </a:gridCol>
                <a:gridCol w="713050">
                  <a:extLst>
                    <a:ext uri="{9D8B030D-6E8A-4147-A177-3AD203B41FA5}">
                      <a16:colId xmlns:a16="http://schemas.microsoft.com/office/drawing/2014/main" val="40441504"/>
                    </a:ext>
                  </a:extLst>
                </a:gridCol>
              </a:tblGrid>
              <a:tr h="8642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и обеспечение безопасности жизнедеятельности населения»</a:t>
                      </a:r>
                      <a:endParaRPr lang="ru-RU" sz="2000" b="1" i="1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493628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 числа лиц, состоящих на диспансерном наблюдении с диагнозом «Употребление наркотиков с вредными последствиями»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05047851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доли несовершеннолетних в общем числе лиц, совершивших преступления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4211657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вовлеченности населения в незаконный оборот наркотиков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30839590"/>
                  </a:ext>
                </a:extLst>
              </a:tr>
              <a:tr h="3242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</a:t>
                      </a:r>
                      <a:r>
                        <a:rPr lang="ru-RU" sz="1200" b="0" i="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криминогенности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наркомании на 100 тыс.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42964175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от числа граждан принимающих участие в деятельности народных дружин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9223515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 числа лиц, состоящих на диспансерном наблюдении с диагнозом «Употребление наркотиков с вредными последствиями»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33892058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доли несовершеннолетних в общем числе лиц, совершивших преступления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86524804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вовлеченности населения в незаконный оборот наркотиков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1931276"/>
                  </a:ext>
                </a:extLst>
              </a:tr>
              <a:tr h="3242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</a:t>
                      </a:r>
                      <a:r>
                        <a:rPr lang="ru-RU" sz="1200" b="0" i="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криминогенности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наркомании на 100 тыс.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56762104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от числа граждан принимающих участие в деятельности народных дружин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42226238"/>
                  </a:ext>
                </a:extLst>
              </a:tr>
              <a:tr h="9224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социально значимых объектов (учреждений), оборудованных в целях антитеррористической защищенности средствами безопасности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58212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5145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373641"/>
              </p:ext>
            </p:extLst>
          </p:nvPr>
        </p:nvGraphicFramePr>
        <p:xfrm>
          <a:off x="18107" y="521210"/>
          <a:ext cx="9868277" cy="883572"/>
        </p:xfrm>
        <a:graphic>
          <a:graphicData uri="http://schemas.openxmlformats.org/drawingml/2006/table">
            <a:tbl>
              <a:tblPr/>
              <a:tblGrid>
                <a:gridCol w="389299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17858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33331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42384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715224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33331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108791"/>
              </p:ext>
            </p:extLst>
          </p:nvPr>
        </p:nvGraphicFramePr>
        <p:xfrm>
          <a:off x="1" y="1417837"/>
          <a:ext cx="9905999" cy="55791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5109">
                  <a:extLst>
                    <a:ext uri="{9D8B030D-6E8A-4147-A177-3AD203B41FA5}">
                      <a16:colId xmlns:a16="http://schemas.microsoft.com/office/drawing/2014/main" val="2572060171"/>
                    </a:ext>
                  </a:extLst>
                </a:gridCol>
                <a:gridCol w="5204115">
                  <a:extLst>
                    <a:ext uri="{9D8B030D-6E8A-4147-A177-3AD203B41FA5}">
                      <a16:colId xmlns:a16="http://schemas.microsoft.com/office/drawing/2014/main" val="2128628112"/>
                    </a:ext>
                  </a:extLst>
                </a:gridCol>
                <a:gridCol w="661507">
                  <a:extLst>
                    <a:ext uri="{9D8B030D-6E8A-4147-A177-3AD203B41FA5}">
                      <a16:colId xmlns:a16="http://schemas.microsoft.com/office/drawing/2014/main" val="815197111"/>
                    </a:ext>
                  </a:extLst>
                </a:gridCol>
                <a:gridCol w="815557">
                  <a:extLst>
                    <a:ext uri="{9D8B030D-6E8A-4147-A177-3AD203B41FA5}">
                      <a16:colId xmlns:a16="http://schemas.microsoft.com/office/drawing/2014/main" val="475185603"/>
                    </a:ext>
                  </a:extLst>
                </a:gridCol>
                <a:gridCol w="679630">
                  <a:extLst>
                    <a:ext uri="{9D8B030D-6E8A-4147-A177-3AD203B41FA5}">
                      <a16:colId xmlns:a16="http://schemas.microsoft.com/office/drawing/2014/main" val="2931462569"/>
                    </a:ext>
                  </a:extLst>
                </a:gridCol>
                <a:gridCol w="649901">
                  <a:extLst>
                    <a:ext uri="{9D8B030D-6E8A-4147-A177-3AD203B41FA5}">
                      <a16:colId xmlns:a16="http://schemas.microsoft.com/office/drawing/2014/main" val="3707146784"/>
                    </a:ext>
                  </a:extLst>
                </a:gridCol>
                <a:gridCol w="788322">
                  <a:extLst>
                    <a:ext uri="{9D8B030D-6E8A-4147-A177-3AD203B41FA5}">
                      <a16:colId xmlns:a16="http://schemas.microsoft.com/office/drawing/2014/main" val="3528016845"/>
                    </a:ext>
                  </a:extLst>
                </a:gridCol>
                <a:gridCol w="701858">
                  <a:extLst>
                    <a:ext uri="{9D8B030D-6E8A-4147-A177-3AD203B41FA5}">
                      <a16:colId xmlns:a16="http://schemas.microsoft.com/office/drawing/2014/main" val="40441504"/>
                    </a:ext>
                  </a:extLst>
                </a:gridCol>
              </a:tblGrid>
              <a:tr h="7376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и обеспечение безопасности жизнедеятельности населения»</a:t>
                      </a:r>
                      <a:endParaRPr lang="ru-RU" sz="2000" b="1" i="1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493628"/>
                  </a:ext>
                </a:extLst>
              </a:tr>
              <a:tr h="3751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Прирост уровня безопасности людей на водных объектах, расположенных на территории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05047851"/>
                  </a:ext>
                </a:extLst>
              </a:tr>
              <a:tr h="5579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Среднее временя совместного реагирования нескольких экстренных оперативных служб на обращения населения по единому номеру «112» на территории муниципального образования Московской области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минута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4211657"/>
                  </a:ext>
                </a:extLst>
              </a:tr>
              <a:tr h="5579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Степень готовности  муниципального звена Московской областной системы предупреждения и ликвидации чрезвычайным ситуациям к действиям по предназначению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30839590"/>
                  </a:ext>
                </a:extLst>
              </a:tr>
              <a:tr h="3751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Повышение степени пожарной защищенности городского округа, по отношению к базовому периоду 2019 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42964175"/>
                  </a:ext>
                </a:extLst>
              </a:tr>
              <a:tr h="5579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Темп прироста степени обеспеченности запасами материально-технических, продовольственных, медицинских и иных средств для целей гражданской обороны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9223515"/>
                  </a:ext>
                </a:extLst>
              </a:tr>
              <a:tr h="3751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степени готовности к использованию по предназначению защитных сооружений и иных объектов ГО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33892058"/>
                  </a:ext>
                </a:extLst>
              </a:tr>
              <a:tr h="1923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кладбищ, соответствующих требованиям Регионального стандарта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86524804"/>
                  </a:ext>
                </a:extLst>
              </a:tr>
              <a:tr h="7407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населения, проживающего или осуществляющего хозяйственную деятельность в границах зоны действия технических средств оповещения (электрических, электронных сирен и мощных акустических систем) муниципальной автоматизированной системы централизованного  оповещения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1931276"/>
                  </a:ext>
                </a:extLst>
              </a:tr>
              <a:tr h="3751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защитными сооружениями гражданской обороны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56762104"/>
                  </a:ext>
                </a:extLst>
              </a:tr>
              <a:tr h="6103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средствами индивидуальной защиты, медицинскими средствами индивидуальной защиты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85,00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85,00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85,00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42226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959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191325"/>
              </p:ext>
            </p:extLst>
          </p:nvPr>
        </p:nvGraphicFramePr>
        <p:xfrm>
          <a:off x="10275" y="521210"/>
          <a:ext cx="9876110" cy="883572"/>
        </p:xfrm>
        <a:graphic>
          <a:graphicData uri="http://schemas.openxmlformats.org/drawingml/2006/table">
            <a:tbl>
              <a:tblPr/>
              <a:tblGrid>
                <a:gridCol w="397132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17858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33331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42384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715224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33331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622972"/>
              </p:ext>
            </p:extLst>
          </p:nvPr>
        </p:nvGraphicFramePr>
        <p:xfrm>
          <a:off x="1" y="1415061"/>
          <a:ext cx="9906000" cy="54429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5108">
                  <a:extLst>
                    <a:ext uri="{9D8B030D-6E8A-4147-A177-3AD203B41FA5}">
                      <a16:colId xmlns:a16="http://schemas.microsoft.com/office/drawing/2014/main" val="2572060171"/>
                    </a:ext>
                  </a:extLst>
                </a:gridCol>
                <a:gridCol w="5204113">
                  <a:extLst>
                    <a:ext uri="{9D8B030D-6E8A-4147-A177-3AD203B41FA5}">
                      <a16:colId xmlns:a16="http://schemas.microsoft.com/office/drawing/2014/main" val="2128628112"/>
                    </a:ext>
                  </a:extLst>
                </a:gridCol>
                <a:gridCol w="661506">
                  <a:extLst>
                    <a:ext uri="{9D8B030D-6E8A-4147-A177-3AD203B41FA5}">
                      <a16:colId xmlns:a16="http://schemas.microsoft.com/office/drawing/2014/main" val="815197111"/>
                    </a:ext>
                  </a:extLst>
                </a:gridCol>
                <a:gridCol w="815557">
                  <a:extLst>
                    <a:ext uri="{9D8B030D-6E8A-4147-A177-3AD203B41FA5}">
                      <a16:colId xmlns:a16="http://schemas.microsoft.com/office/drawing/2014/main" val="475185603"/>
                    </a:ext>
                  </a:extLst>
                </a:gridCol>
                <a:gridCol w="679631">
                  <a:extLst>
                    <a:ext uri="{9D8B030D-6E8A-4147-A177-3AD203B41FA5}">
                      <a16:colId xmlns:a16="http://schemas.microsoft.com/office/drawing/2014/main" val="2931462569"/>
                    </a:ext>
                  </a:extLst>
                </a:gridCol>
                <a:gridCol w="649904">
                  <a:extLst>
                    <a:ext uri="{9D8B030D-6E8A-4147-A177-3AD203B41FA5}">
                      <a16:colId xmlns:a16="http://schemas.microsoft.com/office/drawing/2014/main" val="3707146784"/>
                    </a:ext>
                  </a:extLst>
                </a:gridCol>
                <a:gridCol w="788321">
                  <a:extLst>
                    <a:ext uri="{9D8B030D-6E8A-4147-A177-3AD203B41FA5}">
                      <a16:colId xmlns:a16="http://schemas.microsoft.com/office/drawing/2014/main" val="3528016845"/>
                    </a:ext>
                  </a:extLst>
                </a:gridCol>
                <a:gridCol w="701860">
                  <a:extLst>
                    <a:ext uri="{9D8B030D-6E8A-4147-A177-3AD203B41FA5}">
                      <a16:colId xmlns:a16="http://schemas.microsoft.com/office/drawing/2014/main" val="40441504"/>
                    </a:ext>
                  </a:extLst>
                </a:gridCol>
              </a:tblGrid>
              <a:tr h="9727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и обеспечение безопасности жизнедеятельности населения»</a:t>
                      </a:r>
                      <a:endParaRPr lang="ru-RU" sz="2000" b="1" i="1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493628"/>
                  </a:ext>
                </a:extLst>
              </a:tr>
              <a:tr h="3964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Прирост уровня безопасности людей на водных объектах, расположенных на территории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25,00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25,00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25,00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05047851"/>
                  </a:ext>
                </a:extLst>
              </a:tr>
              <a:tr h="3964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Снижение общего количества преступлений, совершенных на территории муниципального образования, не менее чем на 3% ежегодно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560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560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560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4211657"/>
                  </a:ext>
                </a:extLst>
              </a:tr>
              <a:tr h="7667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Снижение уровня вовлеченности населения в незаконный оборот наркотиков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</a:t>
                      </a: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30839590"/>
                  </a:ext>
                </a:extLst>
              </a:tr>
              <a:tr h="6365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Снижение уровня криминогенности наркомании на 100 тыс.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42964175"/>
                  </a:ext>
                </a:extLst>
              </a:tr>
              <a:tr h="3642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Снижение числа погибших при пожарах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9223515"/>
                  </a:ext>
                </a:extLst>
              </a:tr>
              <a:tr h="6465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Сокращение среднего времени совместного реагирования нескольких экстренных оперативных служб на обращения населения по единому номеру «112» на территории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33892058"/>
                  </a:ext>
                </a:extLst>
              </a:tr>
              <a:tr h="7828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Увеличение общего количества видеокамер, введенных в эксплуатацию в систему технологического обеспечения региональной общественной безопасности и оперативного управления "Безопасный регион", не менее чем на 5% ежегодно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870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870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870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86524804"/>
                  </a:ext>
                </a:extLst>
              </a:tr>
              <a:tr h="48043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Укомплектованность резервного фонда материальных ресурсов для ликвидации чрезвычайных ситуаций муниципального характера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62,0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62,0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62,0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19312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8817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4000">
                <a:srgbClr val="FFFFEB"/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403116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398352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3249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813794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34348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4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7172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056537"/>
              </p:ext>
            </p:extLst>
          </p:nvPr>
        </p:nvGraphicFramePr>
        <p:xfrm>
          <a:off x="-9053" y="1301862"/>
          <a:ext cx="9915052" cy="38742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405">
                  <a:extLst>
                    <a:ext uri="{9D8B030D-6E8A-4147-A177-3AD203B41FA5}">
                      <a16:colId xmlns:a16="http://schemas.microsoft.com/office/drawing/2014/main" val="1014289286"/>
                    </a:ext>
                  </a:extLst>
                </a:gridCol>
                <a:gridCol w="5360957">
                  <a:extLst>
                    <a:ext uri="{9D8B030D-6E8A-4147-A177-3AD203B41FA5}">
                      <a16:colId xmlns:a16="http://schemas.microsoft.com/office/drawing/2014/main" val="3050702929"/>
                    </a:ext>
                  </a:extLst>
                </a:gridCol>
                <a:gridCol w="805878">
                  <a:extLst>
                    <a:ext uri="{9D8B030D-6E8A-4147-A177-3AD203B41FA5}">
                      <a16:colId xmlns:a16="http://schemas.microsoft.com/office/drawing/2014/main" val="2433603252"/>
                    </a:ext>
                  </a:extLst>
                </a:gridCol>
                <a:gridCol w="704746">
                  <a:extLst>
                    <a:ext uri="{9D8B030D-6E8A-4147-A177-3AD203B41FA5}">
                      <a16:colId xmlns:a16="http://schemas.microsoft.com/office/drawing/2014/main" val="4015970715"/>
                    </a:ext>
                  </a:extLst>
                </a:gridCol>
                <a:gridCol w="722815">
                  <a:extLst>
                    <a:ext uri="{9D8B030D-6E8A-4147-A177-3AD203B41FA5}">
                      <a16:colId xmlns:a16="http://schemas.microsoft.com/office/drawing/2014/main" val="4094782791"/>
                    </a:ext>
                  </a:extLst>
                </a:gridCol>
                <a:gridCol w="599891">
                  <a:extLst>
                    <a:ext uri="{9D8B030D-6E8A-4147-A177-3AD203B41FA5}">
                      <a16:colId xmlns:a16="http://schemas.microsoft.com/office/drawing/2014/main" val="3742220642"/>
                    </a:ext>
                  </a:extLst>
                </a:gridCol>
                <a:gridCol w="701411">
                  <a:extLst>
                    <a:ext uri="{9D8B030D-6E8A-4147-A177-3AD203B41FA5}">
                      <a16:colId xmlns:a16="http://schemas.microsoft.com/office/drawing/2014/main" val="3125746910"/>
                    </a:ext>
                  </a:extLst>
                </a:gridCol>
                <a:gridCol w="611949">
                  <a:extLst>
                    <a:ext uri="{9D8B030D-6E8A-4147-A177-3AD203B41FA5}">
                      <a16:colId xmlns:a16="http://schemas.microsoft.com/office/drawing/2014/main" val="3789679773"/>
                    </a:ext>
                  </a:extLst>
                </a:gridCol>
              </a:tblGrid>
              <a:tr h="1500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«Жилище»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6824379"/>
                  </a:ext>
                </a:extLst>
              </a:tr>
              <a:tr h="2193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семей, улучшивших жилищные условия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семья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7039739"/>
                  </a:ext>
                </a:extLst>
              </a:tr>
              <a:tr h="6028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уведомлений о соответствии (несоответствии) указанных в уведомлении о планируемом строительстве параметров объекта индивидуального жилищного строительства (далее - ИЖС) или садового дома установленным параметрам и допустимости размещения объекта ИЖС или садового дома на земельном участке, уведомление о соответствии (несоответствии) построенных или реконструируемых объектов ИЖС или садового дома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1272291"/>
                  </a:ext>
                </a:extLst>
              </a:tr>
              <a:tr h="3095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Объем ввода индивидуального жилищного строительства, построенного населением за счет собственных и (или) кредитных средств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51487680"/>
                  </a:ext>
                </a:extLst>
              </a:tr>
              <a:tr h="3913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молодых семей, получивших свидетельство о праве на получение социальной выплаты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семья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4449585"/>
                  </a:ext>
                </a:extLst>
              </a:tr>
              <a:tr h="12161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детей-сирот и детей, оставшихся без попечения родителей, лиц из числа детей-сирот и детей, оставшихся без попечения родителей, состоящих на учете на получение жилого помещения, включая лиц в возрасте от 23 лет и старше, обеспеченных жилыми помещениями за отчетный год, в общей численности детей-сирот и детей, оставшихся без попечения родителей, лиц из числа детей-сирот и детей, оставшихся без попечения родителей, включенных в список детей-сирот и детей, оставшихся без попечения родителей, лиц из их числа, которые подлежат обеспечению жилыми помещениями в отчетном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98712415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324814"/>
              </p:ext>
            </p:extLst>
          </p:nvPr>
        </p:nvGraphicFramePr>
        <p:xfrm>
          <a:off x="-10274" y="5178175"/>
          <a:ext cx="9925987" cy="17958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966">
                  <a:extLst>
                    <a:ext uri="{9D8B030D-6E8A-4147-A177-3AD203B41FA5}">
                      <a16:colId xmlns:a16="http://schemas.microsoft.com/office/drawing/2014/main" val="2268649341"/>
                    </a:ext>
                  </a:extLst>
                </a:gridCol>
                <a:gridCol w="5363110">
                  <a:extLst>
                    <a:ext uri="{9D8B030D-6E8A-4147-A177-3AD203B41FA5}">
                      <a16:colId xmlns:a16="http://schemas.microsoft.com/office/drawing/2014/main" val="405844918"/>
                    </a:ext>
                  </a:extLst>
                </a:gridCol>
                <a:gridCol w="801385">
                  <a:extLst>
                    <a:ext uri="{9D8B030D-6E8A-4147-A177-3AD203B41FA5}">
                      <a16:colId xmlns:a16="http://schemas.microsoft.com/office/drawing/2014/main" val="2880733051"/>
                    </a:ext>
                  </a:extLst>
                </a:gridCol>
                <a:gridCol w="698642">
                  <a:extLst>
                    <a:ext uri="{9D8B030D-6E8A-4147-A177-3AD203B41FA5}">
                      <a16:colId xmlns:a16="http://schemas.microsoft.com/office/drawing/2014/main" val="1894758214"/>
                    </a:ext>
                  </a:extLst>
                </a:gridCol>
                <a:gridCol w="719191">
                  <a:extLst>
                    <a:ext uri="{9D8B030D-6E8A-4147-A177-3AD203B41FA5}">
                      <a16:colId xmlns:a16="http://schemas.microsoft.com/office/drawing/2014/main" val="2491678638"/>
                    </a:ext>
                  </a:extLst>
                </a:gridCol>
                <a:gridCol w="606176">
                  <a:extLst>
                    <a:ext uri="{9D8B030D-6E8A-4147-A177-3AD203B41FA5}">
                      <a16:colId xmlns:a16="http://schemas.microsoft.com/office/drawing/2014/main" val="3933194109"/>
                    </a:ext>
                  </a:extLst>
                </a:gridCol>
                <a:gridCol w="698643">
                  <a:extLst>
                    <a:ext uri="{9D8B030D-6E8A-4147-A177-3AD203B41FA5}">
                      <a16:colId xmlns:a16="http://schemas.microsoft.com/office/drawing/2014/main" val="516085808"/>
                    </a:ext>
                  </a:extLst>
                </a:gridCol>
                <a:gridCol w="627874">
                  <a:extLst>
                    <a:ext uri="{9D8B030D-6E8A-4147-A177-3AD203B41FA5}">
                      <a16:colId xmlns:a16="http://schemas.microsoft.com/office/drawing/2014/main" val="2418149911"/>
                    </a:ext>
                  </a:extLst>
                </a:gridCol>
              </a:tblGrid>
              <a:tr h="9292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детей-сирот и детей, оставшихся без попечения родителей, лиц из числа детей-сирот и детей, оставшихся без попечения родителей, обеспеченных благоустроенными жилыми помещениями специализированного жилищного фонда по договорам найма специализированных жилых помещений в отчетном финансовом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46781415"/>
                  </a:ext>
                </a:extLst>
              </a:tr>
              <a:tr h="8665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свидетельств о праве на получение жилищной субсидии на приобретение жилого помещения или строительство индивидуального жилого дома, выданных многодетным семьям</a:t>
                      </a:r>
                    </a:p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88120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15073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4000">
                <a:srgbClr val="FFFFEB"/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641200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398352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3249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78186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4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7172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695043"/>
              </p:ext>
            </p:extLst>
          </p:nvPr>
        </p:nvGraphicFramePr>
        <p:xfrm>
          <a:off x="10274" y="1301861"/>
          <a:ext cx="9895726" cy="32340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8079">
                  <a:extLst>
                    <a:ext uri="{9D8B030D-6E8A-4147-A177-3AD203B41FA5}">
                      <a16:colId xmlns:a16="http://schemas.microsoft.com/office/drawing/2014/main" val="1014289286"/>
                    </a:ext>
                  </a:extLst>
                </a:gridCol>
                <a:gridCol w="5360957">
                  <a:extLst>
                    <a:ext uri="{9D8B030D-6E8A-4147-A177-3AD203B41FA5}">
                      <a16:colId xmlns:a16="http://schemas.microsoft.com/office/drawing/2014/main" val="3050702929"/>
                    </a:ext>
                  </a:extLst>
                </a:gridCol>
                <a:gridCol w="701411">
                  <a:extLst>
                    <a:ext uri="{9D8B030D-6E8A-4147-A177-3AD203B41FA5}">
                      <a16:colId xmlns:a16="http://schemas.microsoft.com/office/drawing/2014/main" val="2433603252"/>
                    </a:ext>
                  </a:extLst>
                </a:gridCol>
                <a:gridCol w="809213">
                  <a:extLst>
                    <a:ext uri="{9D8B030D-6E8A-4147-A177-3AD203B41FA5}">
                      <a16:colId xmlns:a16="http://schemas.microsoft.com/office/drawing/2014/main" val="4015970715"/>
                    </a:ext>
                  </a:extLst>
                </a:gridCol>
                <a:gridCol w="722815">
                  <a:extLst>
                    <a:ext uri="{9D8B030D-6E8A-4147-A177-3AD203B41FA5}">
                      <a16:colId xmlns:a16="http://schemas.microsoft.com/office/drawing/2014/main" val="4094782791"/>
                    </a:ext>
                  </a:extLst>
                </a:gridCol>
                <a:gridCol w="599891">
                  <a:extLst>
                    <a:ext uri="{9D8B030D-6E8A-4147-A177-3AD203B41FA5}">
                      <a16:colId xmlns:a16="http://schemas.microsoft.com/office/drawing/2014/main" val="3742220642"/>
                    </a:ext>
                  </a:extLst>
                </a:gridCol>
                <a:gridCol w="701411">
                  <a:extLst>
                    <a:ext uri="{9D8B030D-6E8A-4147-A177-3AD203B41FA5}">
                      <a16:colId xmlns:a16="http://schemas.microsoft.com/office/drawing/2014/main" val="3125746910"/>
                    </a:ext>
                  </a:extLst>
                </a:gridCol>
                <a:gridCol w="611949">
                  <a:extLst>
                    <a:ext uri="{9D8B030D-6E8A-4147-A177-3AD203B41FA5}">
                      <a16:colId xmlns:a16="http://schemas.microsoft.com/office/drawing/2014/main" val="3789679773"/>
                    </a:ext>
                  </a:extLst>
                </a:gridCol>
              </a:tblGrid>
              <a:tr h="29367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«Жилище»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6824379"/>
                  </a:ext>
                </a:extLst>
              </a:tr>
              <a:tr h="3958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молодых семей, получивших свидетельство о праве на получение социальной выплаты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7039739"/>
                  </a:ext>
                </a:extLst>
              </a:tr>
              <a:tr h="5886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свидетельств о праве на получение жилищной субсидии на приобретение жилого помещения или строительство индивидуального жилого дома, выданных многодетным семьям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1272291"/>
                  </a:ext>
                </a:extLst>
              </a:tr>
              <a:tr h="3774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семей, улучшивших жилищные условия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случаев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51487680"/>
                  </a:ext>
                </a:extLst>
              </a:tr>
              <a:tr h="15631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уведомлений о соответствии (несоответствии) указанных в уведомлении о планируемом строительстве параметров объекта ИЖС или садового дома установленным параметрам и допустимости размещения объекта ИЖС или садового дома на земельном участке, уведомлений о соответствии (несоответствии) построенных или реконструированных объектов ИЖС или садового дома требованиям законодательства о градостроительной деятельности Российской 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4449585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358589"/>
              </p:ext>
            </p:extLst>
          </p:nvPr>
        </p:nvGraphicFramePr>
        <p:xfrm>
          <a:off x="0" y="4520629"/>
          <a:ext cx="9915713" cy="23373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0418">
                  <a:extLst>
                    <a:ext uri="{9D8B030D-6E8A-4147-A177-3AD203B41FA5}">
                      <a16:colId xmlns:a16="http://schemas.microsoft.com/office/drawing/2014/main" val="2268649341"/>
                    </a:ext>
                  </a:extLst>
                </a:gridCol>
                <a:gridCol w="5363110">
                  <a:extLst>
                    <a:ext uri="{9D8B030D-6E8A-4147-A177-3AD203B41FA5}">
                      <a16:colId xmlns:a16="http://schemas.microsoft.com/office/drawing/2014/main" val="405844918"/>
                    </a:ext>
                  </a:extLst>
                </a:gridCol>
                <a:gridCol w="719191">
                  <a:extLst>
                    <a:ext uri="{9D8B030D-6E8A-4147-A177-3AD203B41FA5}">
                      <a16:colId xmlns:a16="http://schemas.microsoft.com/office/drawing/2014/main" val="2880733051"/>
                    </a:ext>
                  </a:extLst>
                </a:gridCol>
                <a:gridCol w="801384">
                  <a:extLst>
                    <a:ext uri="{9D8B030D-6E8A-4147-A177-3AD203B41FA5}">
                      <a16:colId xmlns:a16="http://schemas.microsoft.com/office/drawing/2014/main" val="1894758214"/>
                    </a:ext>
                  </a:extLst>
                </a:gridCol>
                <a:gridCol w="704886">
                  <a:extLst>
                    <a:ext uri="{9D8B030D-6E8A-4147-A177-3AD203B41FA5}">
                      <a16:colId xmlns:a16="http://schemas.microsoft.com/office/drawing/2014/main" val="2491678638"/>
                    </a:ext>
                  </a:extLst>
                </a:gridCol>
                <a:gridCol w="607440">
                  <a:extLst>
                    <a:ext uri="{9D8B030D-6E8A-4147-A177-3AD203B41FA5}">
                      <a16:colId xmlns:a16="http://schemas.microsoft.com/office/drawing/2014/main" val="3933194109"/>
                    </a:ext>
                  </a:extLst>
                </a:gridCol>
                <a:gridCol w="700100">
                  <a:extLst>
                    <a:ext uri="{9D8B030D-6E8A-4147-A177-3AD203B41FA5}">
                      <a16:colId xmlns:a16="http://schemas.microsoft.com/office/drawing/2014/main" val="516085808"/>
                    </a:ext>
                  </a:extLst>
                </a:gridCol>
                <a:gridCol w="629184">
                  <a:extLst>
                    <a:ext uri="{9D8B030D-6E8A-4147-A177-3AD203B41FA5}">
                      <a16:colId xmlns:a16="http://schemas.microsoft.com/office/drawing/2014/main" val="2418149911"/>
                    </a:ext>
                  </a:extLst>
                </a:gridCol>
              </a:tblGrid>
              <a:tr h="10669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жилищного строительства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Миллион квадратных метров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0,041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0,041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0,041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46781415"/>
                  </a:ext>
                </a:extLst>
              </a:tr>
              <a:tr h="12703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детей-сирот и детей, оставшихся без попечения родителей, лиц из числа детей-сирот и детей, оставшихся без попечения родителей, обеспеченных благоустроенными жилыми помещениями  в отчетном финансовом году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88120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8602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4000">
                <a:srgbClr val="FFFFEB"/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976701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398352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3249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78186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4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7172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534773"/>
              </p:ext>
            </p:extLst>
          </p:nvPr>
        </p:nvGraphicFramePr>
        <p:xfrm>
          <a:off x="-9052" y="1291591"/>
          <a:ext cx="9915052" cy="24736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8922">
                  <a:extLst>
                    <a:ext uri="{9D8B030D-6E8A-4147-A177-3AD203B41FA5}">
                      <a16:colId xmlns:a16="http://schemas.microsoft.com/office/drawing/2014/main" val="1014289286"/>
                    </a:ext>
                  </a:extLst>
                </a:gridCol>
                <a:gridCol w="5389440">
                  <a:extLst>
                    <a:ext uri="{9D8B030D-6E8A-4147-A177-3AD203B41FA5}">
                      <a16:colId xmlns:a16="http://schemas.microsoft.com/office/drawing/2014/main" val="3050702929"/>
                    </a:ext>
                  </a:extLst>
                </a:gridCol>
                <a:gridCol w="701411">
                  <a:extLst>
                    <a:ext uri="{9D8B030D-6E8A-4147-A177-3AD203B41FA5}">
                      <a16:colId xmlns:a16="http://schemas.microsoft.com/office/drawing/2014/main" val="2433603252"/>
                    </a:ext>
                  </a:extLst>
                </a:gridCol>
                <a:gridCol w="809213">
                  <a:extLst>
                    <a:ext uri="{9D8B030D-6E8A-4147-A177-3AD203B41FA5}">
                      <a16:colId xmlns:a16="http://schemas.microsoft.com/office/drawing/2014/main" val="4015970715"/>
                    </a:ext>
                  </a:extLst>
                </a:gridCol>
                <a:gridCol w="722815">
                  <a:extLst>
                    <a:ext uri="{9D8B030D-6E8A-4147-A177-3AD203B41FA5}">
                      <a16:colId xmlns:a16="http://schemas.microsoft.com/office/drawing/2014/main" val="4094782791"/>
                    </a:ext>
                  </a:extLst>
                </a:gridCol>
                <a:gridCol w="599891">
                  <a:extLst>
                    <a:ext uri="{9D8B030D-6E8A-4147-A177-3AD203B41FA5}">
                      <a16:colId xmlns:a16="http://schemas.microsoft.com/office/drawing/2014/main" val="3742220642"/>
                    </a:ext>
                  </a:extLst>
                </a:gridCol>
                <a:gridCol w="701411">
                  <a:extLst>
                    <a:ext uri="{9D8B030D-6E8A-4147-A177-3AD203B41FA5}">
                      <a16:colId xmlns:a16="http://schemas.microsoft.com/office/drawing/2014/main" val="3125746910"/>
                    </a:ext>
                  </a:extLst>
                </a:gridCol>
                <a:gridCol w="611949">
                  <a:extLst>
                    <a:ext uri="{9D8B030D-6E8A-4147-A177-3AD203B41FA5}">
                      <a16:colId xmlns:a16="http://schemas.microsoft.com/office/drawing/2014/main" val="3789679773"/>
                    </a:ext>
                  </a:extLst>
                </a:gridCol>
              </a:tblGrid>
              <a:tr h="514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инженерной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инфраструктуры, энергоэффективности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6824379"/>
                  </a:ext>
                </a:extLst>
              </a:tr>
              <a:tr h="3125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доли населения, обеспеченного доброкачественной питьевой водой из централизованных источников водоснабжения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процент/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7039739"/>
                  </a:ext>
                </a:extLst>
              </a:tr>
              <a:tr h="3125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Увеличение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доли сточных вод, очищенных до нормативных значений, в общем объеме сточных вод, пропущенных через очистные сооружения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1272291"/>
                  </a:ext>
                </a:extLst>
              </a:tr>
              <a:tr h="3125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актуальных схем теплоснабжения, водоснабжения и водоотведения, программ комплексного развития систем коммунальной инфраструктуры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51487680"/>
                  </a:ext>
                </a:extLst>
              </a:tr>
              <a:tr h="3125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созданных и восстановленных объектов коммунальной инфраструктуры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4449585"/>
                  </a:ext>
                </a:extLst>
              </a:tr>
              <a:tr h="355004"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98712415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202536"/>
              </p:ext>
            </p:extLst>
          </p:nvPr>
        </p:nvGraphicFramePr>
        <p:xfrm>
          <a:off x="0" y="3400745"/>
          <a:ext cx="9915711" cy="34572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9596">
                  <a:extLst>
                    <a:ext uri="{9D8B030D-6E8A-4147-A177-3AD203B41FA5}">
                      <a16:colId xmlns:a16="http://schemas.microsoft.com/office/drawing/2014/main" val="2268649341"/>
                    </a:ext>
                  </a:extLst>
                </a:gridCol>
                <a:gridCol w="5404206">
                  <a:extLst>
                    <a:ext uri="{9D8B030D-6E8A-4147-A177-3AD203B41FA5}">
                      <a16:colId xmlns:a16="http://schemas.microsoft.com/office/drawing/2014/main" val="405844918"/>
                    </a:ext>
                  </a:extLst>
                </a:gridCol>
                <a:gridCol w="698643">
                  <a:extLst>
                    <a:ext uri="{9D8B030D-6E8A-4147-A177-3AD203B41FA5}">
                      <a16:colId xmlns:a16="http://schemas.microsoft.com/office/drawing/2014/main" val="2880733051"/>
                    </a:ext>
                  </a:extLst>
                </a:gridCol>
                <a:gridCol w="811658">
                  <a:extLst>
                    <a:ext uri="{9D8B030D-6E8A-4147-A177-3AD203B41FA5}">
                      <a16:colId xmlns:a16="http://schemas.microsoft.com/office/drawing/2014/main" val="1894758214"/>
                    </a:ext>
                  </a:extLst>
                </a:gridCol>
                <a:gridCol w="729466">
                  <a:extLst>
                    <a:ext uri="{9D8B030D-6E8A-4147-A177-3AD203B41FA5}">
                      <a16:colId xmlns:a16="http://schemas.microsoft.com/office/drawing/2014/main" val="2491678638"/>
                    </a:ext>
                  </a:extLst>
                </a:gridCol>
                <a:gridCol w="575352">
                  <a:extLst>
                    <a:ext uri="{9D8B030D-6E8A-4147-A177-3AD203B41FA5}">
                      <a16:colId xmlns:a16="http://schemas.microsoft.com/office/drawing/2014/main" val="3933194109"/>
                    </a:ext>
                  </a:extLst>
                </a:gridCol>
                <a:gridCol w="719191">
                  <a:extLst>
                    <a:ext uri="{9D8B030D-6E8A-4147-A177-3AD203B41FA5}">
                      <a16:colId xmlns:a16="http://schemas.microsoft.com/office/drawing/2014/main" val="516085808"/>
                    </a:ext>
                  </a:extLst>
                </a:gridCol>
                <a:gridCol w="617599">
                  <a:extLst>
                    <a:ext uri="{9D8B030D-6E8A-4147-A177-3AD203B41FA5}">
                      <a16:colId xmlns:a16="http://schemas.microsoft.com/office/drawing/2014/main" val="2418149911"/>
                    </a:ext>
                  </a:extLst>
                </a:gridCol>
              </a:tblGrid>
              <a:tr h="8594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зданий, строений, сооружений муниципальной собственности, соответствующих нормальному уровню энергетической эффективности и выше (А, B, C, D).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46781415"/>
                  </a:ext>
                </a:extLst>
              </a:tr>
              <a:tr h="6499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зданий, строений, сооружений органов местного самоуправления и муниципальных учреждений, оснащенных приборами учета потребляемых энергетических ресурсов.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88120368"/>
                  </a:ext>
                </a:extLst>
              </a:tr>
              <a:tr h="4369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многоквартирных домов с присвоенными классами энергоэфективности.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08129479"/>
                  </a:ext>
                </a:extLst>
              </a:tr>
              <a:tr h="8609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газифицированных сельских населенных пунктов численностью свыше 100 человек в общем количестве сельских населенных пунктов Талдомского городского округа Московской области численностью свыше 100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26961629"/>
                  </a:ext>
                </a:extLst>
              </a:tr>
              <a:tr h="6499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Обеспечение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населенных пунктов Талдомского городского округа Московской области источниками газификации - газопроводами высокого и низкого давления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063829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5387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4000">
                <a:srgbClr val="FFFFEB"/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925119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421240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0960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78186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4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7172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886300"/>
              </p:ext>
            </p:extLst>
          </p:nvPr>
        </p:nvGraphicFramePr>
        <p:xfrm>
          <a:off x="-9052" y="1291588"/>
          <a:ext cx="9915052" cy="55664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0018">
                  <a:extLst>
                    <a:ext uri="{9D8B030D-6E8A-4147-A177-3AD203B41FA5}">
                      <a16:colId xmlns:a16="http://schemas.microsoft.com/office/drawing/2014/main" val="1014289286"/>
                    </a:ext>
                  </a:extLst>
                </a:gridCol>
                <a:gridCol w="5348344">
                  <a:extLst>
                    <a:ext uri="{9D8B030D-6E8A-4147-A177-3AD203B41FA5}">
                      <a16:colId xmlns:a16="http://schemas.microsoft.com/office/drawing/2014/main" val="3050702929"/>
                    </a:ext>
                  </a:extLst>
                </a:gridCol>
                <a:gridCol w="701411">
                  <a:extLst>
                    <a:ext uri="{9D8B030D-6E8A-4147-A177-3AD203B41FA5}">
                      <a16:colId xmlns:a16="http://schemas.microsoft.com/office/drawing/2014/main" val="2433603252"/>
                    </a:ext>
                  </a:extLst>
                </a:gridCol>
                <a:gridCol w="809213">
                  <a:extLst>
                    <a:ext uri="{9D8B030D-6E8A-4147-A177-3AD203B41FA5}">
                      <a16:colId xmlns:a16="http://schemas.microsoft.com/office/drawing/2014/main" val="4015970715"/>
                    </a:ext>
                  </a:extLst>
                </a:gridCol>
                <a:gridCol w="722815">
                  <a:extLst>
                    <a:ext uri="{9D8B030D-6E8A-4147-A177-3AD203B41FA5}">
                      <a16:colId xmlns:a16="http://schemas.microsoft.com/office/drawing/2014/main" val="4094782791"/>
                    </a:ext>
                  </a:extLst>
                </a:gridCol>
                <a:gridCol w="599891">
                  <a:extLst>
                    <a:ext uri="{9D8B030D-6E8A-4147-A177-3AD203B41FA5}">
                      <a16:colId xmlns:a16="http://schemas.microsoft.com/office/drawing/2014/main" val="3742220642"/>
                    </a:ext>
                  </a:extLst>
                </a:gridCol>
                <a:gridCol w="701411">
                  <a:extLst>
                    <a:ext uri="{9D8B030D-6E8A-4147-A177-3AD203B41FA5}">
                      <a16:colId xmlns:a16="http://schemas.microsoft.com/office/drawing/2014/main" val="3125746910"/>
                    </a:ext>
                  </a:extLst>
                </a:gridCol>
                <a:gridCol w="611949">
                  <a:extLst>
                    <a:ext uri="{9D8B030D-6E8A-4147-A177-3AD203B41FA5}">
                      <a16:colId xmlns:a16="http://schemas.microsoft.com/office/drawing/2014/main" val="3789679773"/>
                    </a:ext>
                  </a:extLst>
                </a:gridCol>
              </a:tblGrid>
              <a:tr h="63089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инженерной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инфраструктуры, энергоэффективности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6824379"/>
                  </a:ext>
                </a:extLst>
              </a:tr>
              <a:tr h="91693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актуальных схем теплоснабжения, водоснабжения и водоотведения, программ комплексного развития систем коммунальной инфраструктуры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7039739"/>
                  </a:ext>
                </a:extLst>
              </a:tr>
              <a:tr h="9087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Бережливый учет - оснащенность многоквартирных домов общедомовыми приборами учета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1272291"/>
                  </a:ext>
                </a:extLst>
              </a:tr>
              <a:tr h="8178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строений, сооружений муниципальной собственности, соответствующих нормальному уровню энергетической эффективности и выше (А, B, C, 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51487680"/>
                  </a:ext>
                </a:extLst>
              </a:tr>
              <a:tr h="10702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строений, сооружений органов местного самоуправления и муниципальных учреждений, оснащенных приборами учета потребляемых энергетических 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ресурсов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4449585"/>
                  </a:ext>
                </a:extLst>
              </a:tr>
              <a:tr h="12217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многоквартирных домов с присвоенными классами энергоэффективности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987124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6541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5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20758"/>
            <a:ext cx="9906000" cy="2272417"/>
          </a:xfrm>
          <a:prstGeom prst="rect">
            <a:avLst/>
          </a:prstGeom>
          <a:gradFill>
            <a:gsLst>
              <a:gs pos="5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114300">
              <a:lnSpc>
                <a:spcPts val="1656"/>
              </a:lnSpc>
            </a:pPr>
            <a:r>
              <a:rPr lang="ru" b="1" i="1" dirty="0">
                <a:latin typeface="Times New Roman"/>
              </a:rPr>
              <a:t> </a:t>
            </a:r>
            <a:r>
              <a:rPr lang="ru-RU" b="1" i="1" dirty="0" smtClean="0">
                <a:latin typeface="Times New Roman"/>
              </a:rPr>
              <a:t>   </a:t>
            </a: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r>
              <a:rPr lang="ru-RU" b="1" i="1" dirty="0">
                <a:latin typeface="Times New Roman"/>
              </a:rPr>
              <a:t> </a:t>
            </a:r>
            <a:endParaRPr lang="ru-RU" b="1" i="1" dirty="0" smtClean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 smtClean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 smtClean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 smtClean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 smtClean="0">
              <a:latin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17830"/>
            <a:ext cx="9905999" cy="830997"/>
          </a:xfrm>
          <a:prstGeom prst="rect">
            <a:avLst/>
          </a:prstGeom>
          <a:gradFill>
            <a:gsLst>
              <a:gs pos="10949">
                <a:schemeClr val="tx1"/>
              </a:gs>
              <a:gs pos="46732">
                <a:srgbClr val="FFFFEB"/>
              </a:gs>
              <a:gs pos="91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  <a:endParaRPr lang="ru-RU" sz="4800" b="1" i="1" dirty="0"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0738"/>
            <a:ext cx="9906000" cy="571726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8000">
                <a:schemeClr val="tx1"/>
              </a:gs>
              <a:gs pos="99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</p:pic>
    </p:spTree>
    <p:extLst>
      <p:ext uri="{BB962C8B-B14F-4D97-AF65-F5344CB8AC3E}">
        <p14:creationId xmlns:p14="http://schemas.microsoft.com/office/powerpoint/2010/main" val="294478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7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957464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389299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41545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06899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2048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10594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3059098"/>
              </p:ext>
            </p:extLst>
          </p:nvPr>
        </p:nvGraphicFramePr>
        <p:xfrm>
          <a:off x="0" y="1301863"/>
          <a:ext cx="9906003" cy="55561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0692">
                  <a:extLst>
                    <a:ext uri="{9D8B030D-6E8A-4147-A177-3AD203B41FA5}">
                      <a16:colId xmlns:a16="http://schemas.microsoft.com/office/drawing/2014/main" val="1237685647"/>
                    </a:ext>
                  </a:extLst>
                </a:gridCol>
                <a:gridCol w="5291440">
                  <a:extLst>
                    <a:ext uri="{9D8B030D-6E8A-4147-A177-3AD203B41FA5}">
                      <a16:colId xmlns:a16="http://schemas.microsoft.com/office/drawing/2014/main" val="537065869"/>
                    </a:ext>
                  </a:extLst>
                </a:gridCol>
                <a:gridCol w="701715">
                  <a:extLst>
                    <a:ext uri="{9D8B030D-6E8A-4147-A177-3AD203B41FA5}">
                      <a16:colId xmlns:a16="http://schemas.microsoft.com/office/drawing/2014/main" val="2793821661"/>
                    </a:ext>
                  </a:extLst>
                </a:gridCol>
                <a:gridCol w="765949">
                  <a:extLst>
                    <a:ext uri="{9D8B030D-6E8A-4147-A177-3AD203B41FA5}">
                      <a16:colId xmlns:a16="http://schemas.microsoft.com/office/drawing/2014/main" val="90800993"/>
                    </a:ext>
                  </a:extLst>
                </a:gridCol>
                <a:gridCol w="708537">
                  <a:extLst>
                    <a:ext uri="{9D8B030D-6E8A-4147-A177-3AD203B41FA5}">
                      <a16:colId xmlns:a16="http://schemas.microsoft.com/office/drawing/2014/main" val="4165469377"/>
                    </a:ext>
                  </a:extLst>
                </a:gridCol>
                <a:gridCol w="719701">
                  <a:extLst>
                    <a:ext uri="{9D8B030D-6E8A-4147-A177-3AD203B41FA5}">
                      <a16:colId xmlns:a16="http://schemas.microsoft.com/office/drawing/2014/main" val="3136617496"/>
                    </a:ext>
                  </a:extLst>
                </a:gridCol>
                <a:gridCol w="719701">
                  <a:extLst>
                    <a:ext uri="{9D8B030D-6E8A-4147-A177-3AD203B41FA5}">
                      <a16:colId xmlns:a16="http://schemas.microsoft.com/office/drawing/2014/main" val="3985104006"/>
                    </a:ext>
                  </a:extLst>
                </a:gridCol>
                <a:gridCol w="598268">
                  <a:extLst>
                    <a:ext uri="{9D8B030D-6E8A-4147-A177-3AD203B41FA5}">
                      <a16:colId xmlns:a16="http://schemas.microsoft.com/office/drawing/2014/main" val="3351652536"/>
                    </a:ext>
                  </a:extLst>
                </a:gridCol>
              </a:tblGrid>
              <a:tr h="2789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18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«Предпринимательство»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398018"/>
                  </a:ext>
                </a:extLst>
              </a:tr>
              <a:tr h="1928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созданных рабочих мест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92930112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Объем инвестиций, привлеченных в основной капитал (без учета бюджетных инвестиций), на душу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79510614"/>
                  </a:ext>
                </a:extLst>
              </a:tr>
              <a:tr h="5595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Темп роста (индекс роста) физического объема инвестиций в основной капитал, за исключением инвестиций инфраструктурных монополий (федеральные проекты) и бюджетных ассигнований федерального бюджета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7744974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среднемесячной заработной платы работников организаций, не относящихся к субъектам малого предпринимательства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86223007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закупок среди субъектов малого предпринимательства, социально ориентированных некоммерческих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93689872"/>
                  </a:ext>
                </a:extLst>
              </a:tr>
              <a:tr h="1928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несостоявшихся закупок от общего количества конкурентных закупок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5919398"/>
                  </a:ext>
                </a:extLst>
              </a:tr>
              <a:tr h="1928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обоснованных, частично обоснованных жалоб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8440702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общей экономии денежных средств по результатам определения поставщиков (подрядчиков, исполнителей)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9907227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общей экономии денежных средств по результатам осуществления конкурентных закупок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44091261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стоимости контрактов, заключенных с единственным поставщиком по несостоявшимся закупкам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43541149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реализованных требований Стандарта развития конкуренции в муниципальном образовании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99124491"/>
                  </a:ext>
                </a:extLst>
              </a:tr>
              <a:tr h="1928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Среднее количество участников состоявшихся закупок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40033665"/>
                  </a:ext>
                </a:extLst>
              </a:tr>
              <a:tr h="5595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48579424"/>
                  </a:ext>
                </a:extLst>
              </a:tr>
              <a:tr h="1928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вновь созданных субъектов малого и среднего бизнеса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0531521"/>
                  </a:ext>
                </a:extLst>
              </a:tr>
              <a:tr h="5599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самозанятых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граждан, зафиксировавших свой статус, с учетом введения налогового режима для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самозанятых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нарастающим итогом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576694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2503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7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067614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493160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3768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06899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2048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10594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034820"/>
              </p:ext>
            </p:extLst>
          </p:nvPr>
        </p:nvGraphicFramePr>
        <p:xfrm>
          <a:off x="1" y="1291585"/>
          <a:ext cx="9904288" cy="55664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3167">
                  <a:extLst>
                    <a:ext uri="{9D8B030D-6E8A-4147-A177-3AD203B41FA5}">
                      <a16:colId xmlns:a16="http://schemas.microsoft.com/office/drawing/2014/main" val="1237685647"/>
                    </a:ext>
                  </a:extLst>
                </a:gridCol>
                <a:gridCol w="5321374">
                  <a:extLst>
                    <a:ext uri="{9D8B030D-6E8A-4147-A177-3AD203B41FA5}">
                      <a16:colId xmlns:a16="http://schemas.microsoft.com/office/drawing/2014/main" val="537065869"/>
                    </a:ext>
                  </a:extLst>
                </a:gridCol>
                <a:gridCol w="700152">
                  <a:extLst>
                    <a:ext uri="{9D8B030D-6E8A-4147-A177-3AD203B41FA5}">
                      <a16:colId xmlns:a16="http://schemas.microsoft.com/office/drawing/2014/main" val="2793821661"/>
                    </a:ext>
                  </a:extLst>
                </a:gridCol>
                <a:gridCol w="764243">
                  <a:extLst>
                    <a:ext uri="{9D8B030D-6E8A-4147-A177-3AD203B41FA5}">
                      <a16:colId xmlns:a16="http://schemas.microsoft.com/office/drawing/2014/main" val="90800993"/>
                    </a:ext>
                  </a:extLst>
                </a:gridCol>
                <a:gridCol w="706958">
                  <a:extLst>
                    <a:ext uri="{9D8B030D-6E8A-4147-A177-3AD203B41FA5}">
                      <a16:colId xmlns:a16="http://schemas.microsoft.com/office/drawing/2014/main" val="4165469377"/>
                    </a:ext>
                  </a:extLst>
                </a:gridCol>
                <a:gridCol w="718097">
                  <a:extLst>
                    <a:ext uri="{9D8B030D-6E8A-4147-A177-3AD203B41FA5}">
                      <a16:colId xmlns:a16="http://schemas.microsoft.com/office/drawing/2014/main" val="3136617496"/>
                    </a:ext>
                  </a:extLst>
                </a:gridCol>
                <a:gridCol w="718097">
                  <a:extLst>
                    <a:ext uri="{9D8B030D-6E8A-4147-A177-3AD203B41FA5}">
                      <a16:colId xmlns:a16="http://schemas.microsoft.com/office/drawing/2014/main" val="3985104006"/>
                    </a:ext>
                  </a:extLst>
                </a:gridCol>
                <a:gridCol w="482200">
                  <a:extLst>
                    <a:ext uri="{9D8B030D-6E8A-4147-A177-3AD203B41FA5}">
                      <a16:colId xmlns:a16="http://schemas.microsoft.com/office/drawing/2014/main" val="3351652536"/>
                    </a:ext>
                  </a:extLst>
                </a:gridCol>
              </a:tblGrid>
              <a:tr h="2808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18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«Предпринимательство»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398018"/>
                  </a:ext>
                </a:extLst>
              </a:tr>
              <a:tr h="378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Малый бизнес большого региона. Прирост количества субъектов малого и среднего предпринимательства на 10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92930112"/>
                  </a:ext>
                </a:extLst>
              </a:tr>
              <a:tr h="378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Число субъектов малого и среднего предпринимательства в расчете на 10 тыс. человек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229,76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79510614"/>
                  </a:ext>
                </a:extLst>
              </a:tr>
              <a:tr h="2765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Стандарт потребительского рынка и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7744974"/>
                  </a:ext>
                </a:extLst>
              </a:tr>
              <a:tr h="4112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обращений по вопросу защиты прав потребителей от общего количества поступивших обращений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86223007"/>
                  </a:ext>
                </a:extLst>
              </a:tr>
              <a:tr h="378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ОДС, соответствующих требованиям, нормам и стандартам действующего законодательства, от общего количества ОДС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479,49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93689872"/>
                  </a:ext>
                </a:extLst>
              </a:tr>
              <a:tr h="7480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Обеспеченность населения площадью торговых объектов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Квадратные метры на 1000 жителей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1747,42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5919398"/>
                  </a:ext>
                </a:extLst>
              </a:tr>
              <a:tr h="6421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Прирост площадей торговых объектов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8440702"/>
                  </a:ext>
                </a:extLst>
              </a:tr>
              <a:tr h="378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Прирост посадочных мест на объектах общественного питания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Посадочное место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9907227"/>
                  </a:ext>
                </a:extLst>
              </a:tr>
              <a:tr h="3057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Прирост рабочих мест на объектах бытового обслуживания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44091261"/>
                  </a:ext>
                </a:extLst>
              </a:tr>
              <a:tr h="2763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Стандарт потребительского рынка и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43541149"/>
                  </a:ext>
                </a:extLst>
              </a:tr>
              <a:tr h="11102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обращений по вопросу защиты прав потребителей от общего количества поступивших обращений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991244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2069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7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224319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493160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3768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06899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2048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10594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524816"/>
              </p:ext>
            </p:extLst>
          </p:nvPr>
        </p:nvGraphicFramePr>
        <p:xfrm>
          <a:off x="0" y="1291584"/>
          <a:ext cx="9904288" cy="55664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3167">
                  <a:extLst>
                    <a:ext uri="{9D8B030D-6E8A-4147-A177-3AD203B41FA5}">
                      <a16:colId xmlns:a16="http://schemas.microsoft.com/office/drawing/2014/main" val="1237685647"/>
                    </a:ext>
                  </a:extLst>
                </a:gridCol>
                <a:gridCol w="5321373">
                  <a:extLst>
                    <a:ext uri="{9D8B030D-6E8A-4147-A177-3AD203B41FA5}">
                      <a16:colId xmlns:a16="http://schemas.microsoft.com/office/drawing/2014/main" val="537065869"/>
                    </a:ext>
                  </a:extLst>
                </a:gridCol>
                <a:gridCol w="700152">
                  <a:extLst>
                    <a:ext uri="{9D8B030D-6E8A-4147-A177-3AD203B41FA5}">
                      <a16:colId xmlns:a16="http://schemas.microsoft.com/office/drawing/2014/main" val="2793821661"/>
                    </a:ext>
                  </a:extLst>
                </a:gridCol>
                <a:gridCol w="764243">
                  <a:extLst>
                    <a:ext uri="{9D8B030D-6E8A-4147-A177-3AD203B41FA5}">
                      <a16:colId xmlns:a16="http://schemas.microsoft.com/office/drawing/2014/main" val="90800993"/>
                    </a:ext>
                  </a:extLst>
                </a:gridCol>
                <a:gridCol w="706959">
                  <a:extLst>
                    <a:ext uri="{9D8B030D-6E8A-4147-A177-3AD203B41FA5}">
                      <a16:colId xmlns:a16="http://schemas.microsoft.com/office/drawing/2014/main" val="4165469377"/>
                    </a:ext>
                  </a:extLst>
                </a:gridCol>
                <a:gridCol w="718097">
                  <a:extLst>
                    <a:ext uri="{9D8B030D-6E8A-4147-A177-3AD203B41FA5}">
                      <a16:colId xmlns:a16="http://schemas.microsoft.com/office/drawing/2014/main" val="3136617496"/>
                    </a:ext>
                  </a:extLst>
                </a:gridCol>
                <a:gridCol w="718097">
                  <a:extLst>
                    <a:ext uri="{9D8B030D-6E8A-4147-A177-3AD203B41FA5}">
                      <a16:colId xmlns:a16="http://schemas.microsoft.com/office/drawing/2014/main" val="3985104006"/>
                    </a:ext>
                  </a:extLst>
                </a:gridCol>
                <a:gridCol w="482200">
                  <a:extLst>
                    <a:ext uri="{9D8B030D-6E8A-4147-A177-3AD203B41FA5}">
                      <a16:colId xmlns:a16="http://schemas.microsoft.com/office/drawing/2014/main" val="3351652536"/>
                    </a:ext>
                  </a:extLst>
                </a:gridCol>
              </a:tblGrid>
              <a:tr h="2797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18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«Предпринимательство»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398018"/>
                  </a:ext>
                </a:extLst>
              </a:tr>
              <a:tr h="3774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Малый бизнес большого региона. Прирост количества субъектов малого и среднего предпринимательства на 10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92930112"/>
                  </a:ext>
                </a:extLst>
              </a:tr>
              <a:tr h="3774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Число субъектов малого и среднего предпринимательства в расчете на 10 тыс. человек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229,76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79510614"/>
                  </a:ext>
                </a:extLst>
              </a:tr>
              <a:tr h="3774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обращений по вопросу защиты прав потребителей от общего количества поступивших обращений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7744974"/>
                  </a:ext>
                </a:extLst>
              </a:tr>
              <a:tr h="5613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86223007"/>
                  </a:ext>
                </a:extLst>
              </a:tr>
              <a:tr h="3774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Индекс совокупной результативности реализации мероприятий, направленных на развитие конкуренции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93689872"/>
                  </a:ext>
                </a:extLst>
              </a:tr>
              <a:tr h="2397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вновь созданных субъектов малого и среднего бизнеса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5919398"/>
                  </a:ext>
                </a:extLst>
              </a:tr>
              <a:tr h="3038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созданных рабочих мест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8440702"/>
                  </a:ext>
                </a:extLst>
              </a:tr>
              <a:tr h="3622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площадью торговых объектов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м. /на 1000 жителей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9907227"/>
                  </a:ext>
                </a:extLst>
              </a:tr>
              <a:tr h="41736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предприятиями бытового обслуживания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раб. мест /на 1000 жителей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44091261"/>
                  </a:ext>
                </a:extLst>
              </a:tr>
              <a:tr h="3771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предприятиями общественного питания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мест /на 1000 жите­лей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43541149"/>
                  </a:ext>
                </a:extLst>
              </a:tr>
              <a:tr h="5094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Объем инвестиций, привлеченных в основной капитал (без учета бюджетных инвестиций), на душу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99124491"/>
                  </a:ext>
                </a:extLst>
              </a:tr>
              <a:tr h="5825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Увеличение среднемесячной заработной платы работников организаций, не относящихся к субъектам малого предпринимательства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40033665"/>
                  </a:ext>
                </a:extLst>
              </a:tr>
              <a:tr h="4232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Число субъектов МСП в расчете на 10 тыс. человек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48579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4415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42000">
              <a:srgbClr val="FDFECE"/>
            </a:gs>
            <a:gs pos="64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25513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64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394886"/>
              </p:ext>
            </p:extLst>
          </p:nvPr>
        </p:nvGraphicFramePr>
        <p:xfrm>
          <a:off x="0" y="435006"/>
          <a:ext cx="9895438" cy="866854"/>
        </p:xfrm>
        <a:graphic>
          <a:graphicData uri="http://schemas.openxmlformats.org/drawingml/2006/table">
            <a:tbl>
              <a:tblPr/>
              <a:tblGrid>
                <a:gridCol w="40740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132260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25332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60491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14812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06582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24277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4278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362306"/>
              </p:ext>
            </p:extLst>
          </p:nvPr>
        </p:nvGraphicFramePr>
        <p:xfrm>
          <a:off x="-9053" y="1258434"/>
          <a:ext cx="9913544" cy="43072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405">
                  <a:extLst>
                    <a:ext uri="{9D8B030D-6E8A-4147-A177-3AD203B41FA5}">
                      <a16:colId xmlns:a16="http://schemas.microsoft.com/office/drawing/2014/main" val="1088671169"/>
                    </a:ext>
                  </a:extLst>
                </a:gridCol>
                <a:gridCol w="5132436">
                  <a:extLst>
                    <a:ext uri="{9D8B030D-6E8A-4147-A177-3AD203B41FA5}">
                      <a16:colId xmlns:a16="http://schemas.microsoft.com/office/drawing/2014/main" val="1455377261"/>
                    </a:ext>
                  </a:extLst>
                </a:gridCol>
                <a:gridCol w="761370">
                  <a:extLst>
                    <a:ext uri="{9D8B030D-6E8A-4147-A177-3AD203B41FA5}">
                      <a16:colId xmlns:a16="http://schemas.microsoft.com/office/drawing/2014/main" val="3121537873"/>
                    </a:ext>
                  </a:extLst>
                </a:gridCol>
                <a:gridCol w="724278">
                  <a:extLst>
                    <a:ext uri="{9D8B030D-6E8A-4147-A177-3AD203B41FA5}">
                      <a16:colId xmlns:a16="http://schemas.microsoft.com/office/drawing/2014/main" val="3333174464"/>
                    </a:ext>
                  </a:extLst>
                </a:gridCol>
                <a:gridCol w="832918">
                  <a:extLst>
                    <a:ext uri="{9D8B030D-6E8A-4147-A177-3AD203B41FA5}">
                      <a16:colId xmlns:a16="http://schemas.microsoft.com/office/drawing/2014/main" val="661716165"/>
                    </a:ext>
                  </a:extLst>
                </a:gridCol>
                <a:gridCol w="588476">
                  <a:extLst>
                    <a:ext uri="{9D8B030D-6E8A-4147-A177-3AD203B41FA5}">
                      <a16:colId xmlns:a16="http://schemas.microsoft.com/office/drawing/2014/main" val="2627827174"/>
                    </a:ext>
                  </a:extLst>
                </a:gridCol>
                <a:gridCol w="715223">
                  <a:extLst>
                    <a:ext uri="{9D8B030D-6E8A-4147-A177-3AD203B41FA5}">
                      <a16:colId xmlns:a16="http://schemas.microsoft.com/office/drawing/2014/main" val="88980462"/>
                    </a:ext>
                  </a:extLst>
                </a:gridCol>
                <a:gridCol w="751438">
                  <a:extLst>
                    <a:ext uri="{9D8B030D-6E8A-4147-A177-3AD203B41FA5}">
                      <a16:colId xmlns:a16="http://schemas.microsoft.com/office/drawing/2014/main" val="3797065861"/>
                    </a:ext>
                  </a:extLst>
                </a:gridCol>
              </a:tblGrid>
              <a:tr h="5006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«Управление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имуществом и муниципальными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финансами»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99072"/>
                  </a:ext>
                </a:extLst>
              </a:tr>
              <a:tr h="1927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Доля объектов недвижимого имущества, поставленных на кадастровый учет от выявленных земельных участков с объектами без прав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4448375"/>
                  </a:ext>
                </a:extLst>
              </a:tr>
              <a:tr h="56225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проведенных аукционов на право заключения договоров аренды земельных участков для субъектов малого и среднего предпринимательства к общему количеству таких торгов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2953048"/>
                  </a:ext>
                </a:extLst>
              </a:tr>
              <a:tr h="24825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Исключение незаконных решений по земле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97714963"/>
                  </a:ext>
                </a:extLst>
              </a:tr>
              <a:tr h="3774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Поступления доходов в бюджет муниципального образования от распоряжения земельными участками,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75060198"/>
                  </a:ext>
                </a:extLst>
              </a:tr>
              <a:tr h="3774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Поступления доходов в бюджет муниципального образования от распоряжения муниципальным имуществом и землей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60624835"/>
                  </a:ext>
                </a:extLst>
              </a:tr>
              <a:tr h="2253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Предоставление земельных участков многодетным семьям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73474287"/>
                  </a:ext>
                </a:extLst>
              </a:tr>
              <a:tr h="20548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Прирост земельного налога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23824058"/>
                  </a:ext>
                </a:extLst>
              </a:tr>
              <a:tr h="2040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Проверка использования земель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50804902"/>
                  </a:ext>
                </a:extLst>
              </a:tr>
              <a:tr h="2040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Эффективность работы по взысканию задолженности по арендной плате за земельные участки,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26448478"/>
                  </a:ext>
                </a:extLst>
              </a:tr>
              <a:tr h="321043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Эффективность работы по взысканию задолженности по арендной плате за муниципальное имущество и землю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4355518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733224"/>
              </p:ext>
            </p:extLst>
          </p:nvPr>
        </p:nvGraphicFramePr>
        <p:xfrm>
          <a:off x="1" y="5568595"/>
          <a:ext cx="9905998" cy="12968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0418">
                  <a:extLst>
                    <a:ext uri="{9D8B030D-6E8A-4147-A177-3AD203B41FA5}">
                      <a16:colId xmlns:a16="http://schemas.microsoft.com/office/drawing/2014/main" val="965931209"/>
                    </a:ext>
                  </a:extLst>
                </a:gridCol>
                <a:gridCol w="5157626">
                  <a:extLst>
                    <a:ext uri="{9D8B030D-6E8A-4147-A177-3AD203B41FA5}">
                      <a16:colId xmlns:a16="http://schemas.microsoft.com/office/drawing/2014/main" val="2809728670"/>
                    </a:ext>
                  </a:extLst>
                </a:gridCol>
                <a:gridCol w="739739">
                  <a:extLst>
                    <a:ext uri="{9D8B030D-6E8A-4147-A177-3AD203B41FA5}">
                      <a16:colId xmlns:a16="http://schemas.microsoft.com/office/drawing/2014/main" val="1748431591"/>
                    </a:ext>
                  </a:extLst>
                </a:gridCol>
                <a:gridCol w="719191">
                  <a:extLst>
                    <a:ext uri="{9D8B030D-6E8A-4147-A177-3AD203B41FA5}">
                      <a16:colId xmlns:a16="http://schemas.microsoft.com/office/drawing/2014/main" val="4119331168"/>
                    </a:ext>
                  </a:extLst>
                </a:gridCol>
                <a:gridCol w="842481">
                  <a:extLst>
                    <a:ext uri="{9D8B030D-6E8A-4147-A177-3AD203B41FA5}">
                      <a16:colId xmlns:a16="http://schemas.microsoft.com/office/drawing/2014/main" val="2555623355"/>
                    </a:ext>
                  </a:extLst>
                </a:gridCol>
                <a:gridCol w="585627">
                  <a:extLst>
                    <a:ext uri="{9D8B030D-6E8A-4147-A177-3AD203B41FA5}">
                      <a16:colId xmlns:a16="http://schemas.microsoft.com/office/drawing/2014/main" val="4206313899"/>
                    </a:ext>
                  </a:extLst>
                </a:gridCol>
                <a:gridCol w="719191">
                  <a:extLst>
                    <a:ext uri="{9D8B030D-6E8A-4147-A177-3AD203B41FA5}">
                      <a16:colId xmlns:a16="http://schemas.microsoft.com/office/drawing/2014/main" val="1038017397"/>
                    </a:ext>
                  </a:extLst>
                </a:gridCol>
                <a:gridCol w="751725">
                  <a:extLst>
                    <a:ext uri="{9D8B030D-6E8A-4147-A177-3AD203B41FA5}">
                      <a16:colId xmlns:a16="http://schemas.microsoft.com/office/drawing/2014/main" val="3985083084"/>
                    </a:ext>
                  </a:extLst>
                </a:gridCol>
              </a:tblGrid>
              <a:tr h="7335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муниципальных служащих, прошедших обучение по программам профессиональной переподготовки и повышения квалификации в соответствии с муниципальным заказом, от общего числа муниципальных служащих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39835974"/>
                  </a:ext>
                </a:extLst>
              </a:tr>
              <a:tr h="5558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просроченной кредиторской задолженности в расходах бюджета Талдомского городского 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440067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5705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42000">
              <a:srgbClr val="FDFECE"/>
            </a:gs>
            <a:gs pos="64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25513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64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86676"/>
              </p:ext>
            </p:extLst>
          </p:nvPr>
        </p:nvGraphicFramePr>
        <p:xfrm>
          <a:off x="0" y="435006"/>
          <a:ext cx="9895438" cy="866854"/>
        </p:xfrm>
        <a:graphic>
          <a:graphicData uri="http://schemas.openxmlformats.org/drawingml/2006/table">
            <a:tbl>
              <a:tblPr/>
              <a:tblGrid>
                <a:gridCol w="40740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132260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25332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60491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14812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06582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24277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4278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053971"/>
              </p:ext>
            </p:extLst>
          </p:nvPr>
        </p:nvGraphicFramePr>
        <p:xfrm>
          <a:off x="-9055" y="1304819"/>
          <a:ext cx="9915054" cy="4623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172">
                  <a:extLst>
                    <a:ext uri="{9D8B030D-6E8A-4147-A177-3AD203B41FA5}">
                      <a16:colId xmlns:a16="http://schemas.microsoft.com/office/drawing/2014/main" val="1088671169"/>
                    </a:ext>
                  </a:extLst>
                </a:gridCol>
                <a:gridCol w="5154692">
                  <a:extLst>
                    <a:ext uri="{9D8B030D-6E8A-4147-A177-3AD203B41FA5}">
                      <a16:colId xmlns:a16="http://schemas.microsoft.com/office/drawing/2014/main" val="1455377261"/>
                    </a:ext>
                  </a:extLst>
                </a:gridCol>
                <a:gridCol w="764672">
                  <a:extLst>
                    <a:ext uri="{9D8B030D-6E8A-4147-A177-3AD203B41FA5}">
                      <a16:colId xmlns:a16="http://schemas.microsoft.com/office/drawing/2014/main" val="3121537873"/>
                    </a:ext>
                  </a:extLst>
                </a:gridCol>
                <a:gridCol w="727419">
                  <a:extLst>
                    <a:ext uri="{9D8B030D-6E8A-4147-A177-3AD203B41FA5}">
                      <a16:colId xmlns:a16="http://schemas.microsoft.com/office/drawing/2014/main" val="3333174464"/>
                    </a:ext>
                  </a:extLst>
                </a:gridCol>
                <a:gridCol w="836530">
                  <a:extLst>
                    <a:ext uri="{9D8B030D-6E8A-4147-A177-3AD203B41FA5}">
                      <a16:colId xmlns:a16="http://schemas.microsoft.com/office/drawing/2014/main" val="661716165"/>
                    </a:ext>
                  </a:extLst>
                </a:gridCol>
                <a:gridCol w="591028">
                  <a:extLst>
                    <a:ext uri="{9D8B030D-6E8A-4147-A177-3AD203B41FA5}">
                      <a16:colId xmlns:a16="http://schemas.microsoft.com/office/drawing/2014/main" val="2627827174"/>
                    </a:ext>
                  </a:extLst>
                </a:gridCol>
                <a:gridCol w="718324">
                  <a:extLst>
                    <a:ext uri="{9D8B030D-6E8A-4147-A177-3AD203B41FA5}">
                      <a16:colId xmlns:a16="http://schemas.microsoft.com/office/drawing/2014/main" val="88980462"/>
                    </a:ext>
                  </a:extLst>
                </a:gridCol>
                <a:gridCol w="713217">
                  <a:extLst>
                    <a:ext uri="{9D8B030D-6E8A-4147-A177-3AD203B41FA5}">
                      <a16:colId xmlns:a16="http://schemas.microsoft.com/office/drawing/2014/main" val="3797065861"/>
                    </a:ext>
                  </a:extLst>
                </a:gridCol>
              </a:tblGrid>
              <a:tr h="6113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«Управление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имуществом и муниципальными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финансами»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99072"/>
                  </a:ext>
                </a:extLst>
              </a:tr>
              <a:tr h="5526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Ежегодный прирост налоговых и неналоговых доходов бюджета Талдомского городского округа в отчетном финансовом году к поступлениям в году, предшествующем отчетному финансовому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4448375"/>
                  </a:ext>
                </a:extLst>
              </a:tr>
              <a:tr h="5566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объема муниципального долга Талдомского городского округа к объему годовому объему доходов (без учета объема безвозмездных поступлений) бюджета Талдомского городского 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2953048"/>
                  </a:ext>
                </a:extLst>
              </a:tr>
              <a:tr h="3814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объектов недвижимого имущества, поставленных на ГКУ по результатам МЗК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97714963"/>
                  </a:ext>
                </a:extLst>
              </a:tr>
              <a:tr h="5490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проведенных аукционов на право заключения договоров аренды земельных участков для субъектов малого и среднего предпринимательства к общему количеству таких торгов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75060198"/>
                  </a:ext>
                </a:extLst>
              </a:tr>
              <a:tr h="2291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Обеспечение деятельности(оказание услуг) муниципальных органов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60624835"/>
                  </a:ext>
                </a:extLst>
              </a:tr>
              <a:tr h="5490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Поступления доходов в бюджет муниципального образования от распоряжения земельными участками,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73474287"/>
                  </a:ext>
                </a:extLst>
              </a:tr>
              <a:tr h="4413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Поступления доходов в бюджет муниципального образования от распоряжения муниципальным имуществом и землей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23824058"/>
                  </a:ext>
                </a:extLst>
              </a:tr>
              <a:tr h="2020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Предоставление земельных участков многодетным семьям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50804902"/>
                  </a:ext>
                </a:extLst>
              </a:tr>
              <a:tr h="2020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Прирост земельного налога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26448478"/>
                  </a:ext>
                </a:extLst>
              </a:tr>
              <a:tr h="31785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Проверка использования земель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4355518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801016"/>
              </p:ext>
            </p:extLst>
          </p:nvPr>
        </p:nvGraphicFramePr>
        <p:xfrm>
          <a:off x="-2" y="5928189"/>
          <a:ext cx="9906001" cy="9659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0692">
                  <a:extLst>
                    <a:ext uri="{9D8B030D-6E8A-4147-A177-3AD203B41FA5}">
                      <a16:colId xmlns:a16="http://schemas.microsoft.com/office/drawing/2014/main" val="965931209"/>
                    </a:ext>
                  </a:extLst>
                </a:gridCol>
                <a:gridCol w="5137081">
                  <a:extLst>
                    <a:ext uri="{9D8B030D-6E8A-4147-A177-3AD203B41FA5}">
                      <a16:colId xmlns:a16="http://schemas.microsoft.com/office/drawing/2014/main" val="2809728670"/>
                    </a:ext>
                  </a:extLst>
                </a:gridCol>
                <a:gridCol w="780836">
                  <a:extLst>
                    <a:ext uri="{9D8B030D-6E8A-4147-A177-3AD203B41FA5}">
                      <a16:colId xmlns:a16="http://schemas.microsoft.com/office/drawing/2014/main" val="1748431591"/>
                    </a:ext>
                  </a:extLst>
                </a:gridCol>
                <a:gridCol w="719191">
                  <a:extLst>
                    <a:ext uri="{9D8B030D-6E8A-4147-A177-3AD203B41FA5}">
                      <a16:colId xmlns:a16="http://schemas.microsoft.com/office/drawing/2014/main" val="4119331168"/>
                    </a:ext>
                  </a:extLst>
                </a:gridCol>
                <a:gridCol w="852755">
                  <a:extLst>
                    <a:ext uri="{9D8B030D-6E8A-4147-A177-3AD203B41FA5}">
                      <a16:colId xmlns:a16="http://schemas.microsoft.com/office/drawing/2014/main" val="2555623355"/>
                    </a:ext>
                  </a:extLst>
                </a:gridCol>
                <a:gridCol w="585627">
                  <a:extLst>
                    <a:ext uri="{9D8B030D-6E8A-4147-A177-3AD203B41FA5}">
                      <a16:colId xmlns:a16="http://schemas.microsoft.com/office/drawing/2014/main" val="4206313899"/>
                    </a:ext>
                  </a:extLst>
                </a:gridCol>
                <a:gridCol w="729465">
                  <a:extLst>
                    <a:ext uri="{9D8B030D-6E8A-4147-A177-3AD203B41FA5}">
                      <a16:colId xmlns:a16="http://schemas.microsoft.com/office/drawing/2014/main" val="101532574"/>
                    </a:ext>
                  </a:extLst>
                </a:gridCol>
                <a:gridCol w="700354">
                  <a:extLst>
                    <a:ext uri="{9D8B030D-6E8A-4147-A177-3AD203B41FA5}">
                      <a16:colId xmlns:a16="http://schemas.microsoft.com/office/drawing/2014/main" val="2745162753"/>
                    </a:ext>
                  </a:extLst>
                </a:gridCol>
              </a:tblGrid>
              <a:tr h="5775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Эффективность работы по взысканию задолженности по арендной плате за земельные участки,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-</a:t>
                      </a:r>
                      <a:endParaRPr lang="ru-RU" sz="1200" b="0" dirty="0"/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39835974"/>
                  </a:ext>
                </a:extLst>
              </a:tr>
              <a:tr h="3883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Эффективность работы по взысканию задолженности по арендной плате за муниципальное имущество и землю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758975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0324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42000">
              <a:srgbClr val="FDFECE"/>
            </a:gs>
            <a:gs pos="64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25513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64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567362"/>
              </p:ext>
            </p:extLst>
          </p:nvPr>
        </p:nvGraphicFramePr>
        <p:xfrm>
          <a:off x="0" y="435006"/>
          <a:ext cx="9895438" cy="866854"/>
        </p:xfrm>
        <a:graphic>
          <a:graphicData uri="http://schemas.openxmlformats.org/drawingml/2006/table">
            <a:tbl>
              <a:tblPr/>
              <a:tblGrid>
                <a:gridCol w="40740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04817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809420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11155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64148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06582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24277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4278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099485"/>
              </p:ext>
            </p:extLst>
          </p:nvPr>
        </p:nvGraphicFramePr>
        <p:xfrm>
          <a:off x="-3" y="1282992"/>
          <a:ext cx="9904494" cy="55672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969">
                  <a:extLst>
                    <a:ext uri="{9D8B030D-6E8A-4147-A177-3AD203B41FA5}">
                      <a16:colId xmlns:a16="http://schemas.microsoft.com/office/drawing/2014/main" val="1088671169"/>
                    </a:ext>
                  </a:extLst>
                </a:gridCol>
                <a:gridCol w="5017218">
                  <a:extLst>
                    <a:ext uri="{9D8B030D-6E8A-4147-A177-3AD203B41FA5}">
                      <a16:colId xmlns:a16="http://schemas.microsoft.com/office/drawing/2014/main" val="1455377261"/>
                    </a:ext>
                  </a:extLst>
                </a:gridCol>
                <a:gridCol w="779230">
                  <a:extLst>
                    <a:ext uri="{9D8B030D-6E8A-4147-A177-3AD203B41FA5}">
                      <a16:colId xmlns:a16="http://schemas.microsoft.com/office/drawing/2014/main" val="3121537873"/>
                    </a:ext>
                  </a:extLst>
                </a:gridCol>
                <a:gridCol w="741269">
                  <a:extLst>
                    <a:ext uri="{9D8B030D-6E8A-4147-A177-3AD203B41FA5}">
                      <a16:colId xmlns:a16="http://schemas.microsoft.com/office/drawing/2014/main" val="3333174464"/>
                    </a:ext>
                  </a:extLst>
                </a:gridCol>
                <a:gridCol w="852458">
                  <a:extLst>
                    <a:ext uri="{9D8B030D-6E8A-4147-A177-3AD203B41FA5}">
                      <a16:colId xmlns:a16="http://schemas.microsoft.com/office/drawing/2014/main" val="661716165"/>
                    </a:ext>
                  </a:extLst>
                </a:gridCol>
                <a:gridCol w="602282">
                  <a:extLst>
                    <a:ext uri="{9D8B030D-6E8A-4147-A177-3AD203B41FA5}">
                      <a16:colId xmlns:a16="http://schemas.microsoft.com/office/drawing/2014/main" val="2627827174"/>
                    </a:ext>
                  </a:extLst>
                </a:gridCol>
                <a:gridCol w="732002">
                  <a:extLst>
                    <a:ext uri="{9D8B030D-6E8A-4147-A177-3AD203B41FA5}">
                      <a16:colId xmlns:a16="http://schemas.microsoft.com/office/drawing/2014/main" val="88980462"/>
                    </a:ext>
                  </a:extLst>
                </a:gridCol>
                <a:gridCol w="769066">
                  <a:extLst>
                    <a:ext uri="{9D8B030D-6E8A-4147-A177-3AD203B41FA5}">
                      <a16:colId xmlns:a16="http://schemas.microsoft.com/office/drawing/2014/main" val="3797065861"/>
                    </a:ext>
                  </a:extLst>
                </a:gridCol>
              </a:tblGrid>
              <a:tr h="12047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«Развитие институтов гражданского общества, повышение эффективности местного самоуправления и реализации молодежной политики»</a:t>
                      </a:r>
                      <a:endParaRPr lang="ru-RU" sz="2000" b="1" i="1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99072"/>
                  </a:ext>
                </a:extLst>
              </a:tr>
              <a:tr h="1889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Информирование населения в средствах массовой информации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4448375"/>
                  </a:ext>
                </a:extLst>
              </a:tr>
              <a:tr h="90715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Наличие задолженности в муниципальный бюджет по платежам за установку и эксплуатацию рекламных конструкций (Вместо показателя "Снижение неналоговой задолженности в консолидированный бюджет Московской области (в части задолженности по платежам за установку и эксплуатацию рекламных конструкций"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2953048"/>
                  </a:ext>
                </a:extLst>
              </a:tr>
              <a:tr h="3684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Наличие незаконных рекламных конструкций, установленных на территории муниципального 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97714963"/>
                  </a:ext>
                </a:extLst>
              </a:tr>
              <a:tr h="2263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Уровень информированности населения в социальных сетях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75060198"/>
                  </a:ext>
                </a:extLst>
              </a:tr>
              <a:tr h="3684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молодежи, задействованной в мероприятиях по вовлечению в творческую деятельность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60624835"/>
                  </a:ext>
                </a:extLst>
              </a:tr>
              <a:tr h="3385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туристского и экскурсионного потока в Талдомском городском округе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73474287"/>
                  </a:ext>
                </a:extLst>
              </a:tr>
              <a:tr h="73628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Общая численность граждан Российской Федерации, вовлеченных центрами (сообществами, объединениями) поддержки добровольчества (</a:t>
                      </a:r>
                      <a:r>
                        <a:rPr lang="ru-RU" sz="105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волонтерства</a:t>
                      </a:r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на базе образовательных организаций, некоммерческих организаций, государственных и муниципальных учреждений, в добровольческую (волонтерскую) деятельность, чел.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23824058"/>
                  </a:ext>
                </a:extLst>
              </a:tr>
              <a:tr h="3235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молодежи, задействованной в мероприятиях по вовлечению в творческую деятельность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50804902"/>
                  </a:ext>
                </a:extLst>
              </a:tr>
              <a:tr h="2172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Информирование населения в средствах массовой информации и социальных сетях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215,68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215,70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215,70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215,70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26448478"/>
                  </a:ext>
                </a:extLst>
              </a:tr>
              <a:tr h="60789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13.10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Общая численность граждан Российской Федерации, вовлеченных центрами (сообществами, объединениями) поддержки добровольчества (</a:t>
                      </a:r>
                      <a:r>
                        <a:rPr lang="ru-RU" sz="1000" b="0" i="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волонтерства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на базе образовательных организаций, некоммерческих организаций, государственных и муниципальных учреждений, в добровольческую (волонтерскую) деятельность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миллион 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0,0068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743555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6573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625665"/>
              </p:ext>
            </p:extLst>
          </p:nvPr>
        </p:nvGraphicFramePr>
        <p:xfrm>
          <a:off x="0" y="506445"/>
          <a:ext cx="9906000" cy="858261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89109"/>
              </p:ext>
            </p:extLst>
          </p:nvPr>
        </p:nvGraphicFramePr>
        <p:xfrm>
          <a:off x="0" y="1356189"/>
          <a:ext cx="9905999" cy="55018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3620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5315539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  <a:gridCol w="940405">
                  <a:extLst>
                    <a:ext uri="{9D8B030D-6E8A-4147-A177-3AD203B41FA5}">
                      <a16:colId xmlns:a16="http://schemas.microsoft.com/office/drawing/2014/main" val="1243613896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730734318"/>
                    </a:ext>
                  </a:extLst>
                </a:gridCol>
                <a:gridCol w="650319">
                  <a:extLst>
                    <a:ext uri="{9D8B030D-6E8A-4147-A177-3AD203B41FA5}">
                      <a16:colId xmlns:a16="http://schemas.microsoft.com/office/drawing/2014/main" val="217122161"/>
                    </a:ext>
                  </a:extLst>
                </a:gridCol>
                <a:gridCol w="599913">
                  <a:extLst>
                    <a:ext uri="{9D8B030D-6E8A-4147-A177-3AD203B41FA5}">
                      <a16:colId xmlns:a16="http://schemas.microsoft.com/office/drawing/2014/main" val="1588443327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val="3927196885"/>
                    </a:ext>
                  </a:extLst>
                </a:gridCol>
                <a:gridCol w="621201">
                  <a:extLst>
                    <a:ext uri="{9D8B030D-6E8A-4147-A177-3AD203B41FA5}">
                      <a16:colId xmlns:a16="http://schemas.microsoft.com/office/drawing/2014/main" val="4131740725"/>
                    </a:ext>
                  </a:extLst>
                </a:gridCol>
              </a:tblGrid>
              <a:tr h="9000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«Развитие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функционирование дорожно-транспортного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комплекса»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880221"/>
                  </a:ext>
                </a:extLst>
              </a:tr>
              <a:tr h="2755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5755">
                          <a:srgbClr val="FFFFEB"/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Соблюдение расписания на автобусных маршрутах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6450480"/>
                  </a:ext>
                </a:extLst>
              </a:tr>
              <a:tr h="8536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5755">
                          <a:srgbClr val="FFFFEB"/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погибших в дорожно-транспортных происшествиях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64338603"/>
                  </a:ext>
                </a:extLst>
              </a:tr>
              <a:tr h="7992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5755">
                          <a:srgbClr val="FFFFEB"/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Объёмы ввода в эксплуатацию после строительства и реконструкции автомобильных дорог общего пользования местного значения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километр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погонный 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9310405"/>
                  </a:ext>
                </a:extLst>
              </a:tr>
              <a:tr h="10611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Ремонт (капитальный ремонт) сети автомобильных дорог общего пользования местного значения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километров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тысячу 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15,677/90,7635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2078211"/>
                  </a:ext>
                </a:extLst>
              </a:tr>
              <a:tr h="5373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автомобильных дорог местного значения, соответствующих нормативным требованиям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00844119"/>
                  </a:ext>
                </a:extLst>
              </a:tr>
              <a:tr h="7992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погибших в дорожно-транспортных происшествиях, человек на 100 тысяч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11762737"/>
                  </a:ext>
                </a:extLst>
              </a:tr>
              <a:tr h="2755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Соблюдение расписания на автобусных маршрутах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99693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5422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460530"/>
              </p:ext>
            </p:extLst>
          </p:nvPr>
        </p:nvGraphicFramePr>
        <p:xfrm>
          <a:off x="0" y="506445"/>
          <a:ext cx="9906000" cy="858261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001064"/>
              </p:ext>
            </p:extLst>
          </p:nvPr>
        </p:nvGraphicFramePr>
        <p:xfrm>
          <a:off x="0" y="1385182"/>
          <a:ext cx="9905999" cy="54728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708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5329451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val="1243613896"/>
                    </a:ext>
                  </a:extLst>
                </a:gridCol>
                <a:gridCol w="747584">
                  <a:extLst>
                    <a:ext uri="{9D8B030D-6E8A-4147-A177-3AD203B41FA5}">
                      <a16:colId xmlns:a16="http://schemas.microsoft.com/office/drawing/2014/main" val="195236863"/>
                    </a:ext>
                  </a:extLst>
                </a:gridCol>
                <a:gridCol w="793730">
                  <a:extLst>
                    <a:ext uri="{9D8B030D-6E8A-4147-A177-3AD203B41FA5}">
                      <a16:colId xmlns:a16="http://schemas.microsoft.com/office/drawing/2014/main" val="3333239799"/>
                    </a:ext>
                  </a:extLst>
                </a:gridCol>
                <a:gridCol w="599913">
                  <a:extLst>
                    <a:ext uri="{9D8B030D-6E8A-4147-A177-3AD203B41FA5}">
                      <a16:colId xmlns:a16="http://schemas.microsoft.com/office/drawing/2014/main" val="1588443327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val="3927196885"/>
                    </a:ext>
                  </a:extLst>
                </a:gridCol>
                <a:gridCol w="621201">
                  <a:extLst>
                    <a:ext uri="{9D8B030D-6E8A-4147-A177-3AD203B41FA5}">
                      <a16:colId xmlns:a16="http://schemas.microsoft.com/office/drawing/2014/main" val="4131740725"/>
                    </a:ext>
                  </a:extLst>
                </a:gridCol>
              </a:tblGrid>
              <a:tr h="6176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254611"/>
                  </a:ext>
                </a:extLst>
              </a:tr>
              <a:tr h="27523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Выполнение требований комфортности и доступности МФЦ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2078211"/>
                  </a:ext>
                </a:extLst>
              </a:tr>
              <a:tr h="4248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7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граждан, имеющих доступ к получению государственных и муниципальных услуг по принципу «одного окна» по месту пребывания, в том числе в МФЦ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64577355"/>
                  </a:ext>
                </a:extLst>
              </a:tr>
              <a:tr h="2245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заявителей МФЦ, ожидающих в очереди более 11 минут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минута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2654931"/>
                  </a:ext>
                </a:extLst>
              </a:tr>
              <a:tr h="3784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Среднее время ожидания в очереди  для получения государственных (муниципальных)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минута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18332567"/>
                  </a:ext>
                </a:extLst>
              </a:tr>
              <a:tr h="3784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Уровень удовлетворенности граждан качеством предоставления государственных и муниципальных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9834176"/>
                  </a:ext>
                </a:extLst>
              </a:tr>
              <a:tr h="7473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многоквартирных домов, имеющих возможность пользоваться услугами проводного и мобильного доступа в информационно-телекоммуникационную сеть Интернет на скорости не менее 1 Мбит/с, предоставляемыми не менее чем 2 операторами связи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94296744"/>
                  </a:ext>
                </a:extLst>
              </a:tr>
              <a:tr h="56288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муниципальных (государственных) услуг, предоставленных без нарушения регламентного срока при оказании услуг в электронном виде на региональном портале государственных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35589628"/>
                  </a:ext>
                </a:extLst>
              </a:tr>
              <a:tr h="111616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муниципальных учреждений культуры, обеспеченных доступом в информационно-телекоммуникационную сеть Интернет на скорости:</a:t>
                      </a:r>
                      <a:b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учреждений культуры, расположенных в городских населенных пунктах, – не менее 50 Мбит/с;</a:t>
                      </a:r>
                      <a:b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учреждений культуры, расположенных в сельских населенных пунктах, – не менее 10 Мбит/с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1970205"/>
                  </a:ext>
                </a:extLst>
              </a:tr>
              <a:tr h="7473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обращений за получением муниципальных (государственных)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0898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1419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781272"/>
              </p:ext>
            </p:extLst>
          </p:nvPr>
        </p:nvGraphicFramePr>
        <p:xfrm>
          <a:off x="0" y="506445"/>
          <a:ext cx="9906000" cy="858261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750912"/>
              </p:ext>
            </p:extLst>
          </p:nvPr>
        </p:nvGraphicFramePr>
        <p:xfrm>
          <a:off x="0" y="1385182"/>
          <a:ext cx="9905999" cy="54728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2337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5296822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val="1243613896"/>
                    </a:ext>
                  </a:extLst>
                </a:gridCol>
                <a:gridCol w="747584">
                  <a:extLst>
                    <a:ext uri="{9D8B030D-6E8A-4147-A177-3AD203B41FA5}">
                      <a16:colId xmlns:a16="http://schemas.microsoft.com/office/drawing/2014/main" val="195236863"/>
                    </a:ext>
                  </a:extLst>
                </a:gridCol>
                <a:gridCol w="793730">
                  <a:extLst>
                    <a:ext uri="{9D8B030D-6E8A-4147-A177-3AD203B41FA5}">
                      <a16:colId xmlns:a16="http://schemas.microsoft.com/office/drawing/2014/main" val="3333239799"/>
                    </a:ext>
                  </a:extLst>
                </a:gridCol>
                <a:gridCol w="599913">
                  <a:extLst>
                    <a:ext uri="{9D8B030D-6E8A-4147-A177-3AD203B41FA5}">
                      <a16:colId xmlns:a16="http://schemas.microsoft.com/office/drawing/2014/main" val="1588443327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val="3927196885"/>
                    </a:ext>
                  </a:extLst>
                </a:gridCol>
                <a:gridCol w="621201">
                  <a:extLst>
                    <a:ext uri="{9D8B030D-6E8A-4147-A177-3AD203B41FA5}">
                      <a16:colId xmlns:a16="http://schemas.microsoft.com/office/drawing/2014/main" val="4131740725"/>
                    </a:ext>
                  </a:extLst>
                </a:gridCol>
              </a:tblGrid>
              <a:tr h="6588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254611"/>
                  </a:ext>
                </a:extLst>
              </a:tr>
              <a:tr h="6004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2078211"/>
                  </a:ext>
                </a:extLst>
              </a:tr>
              <a:tr h="6004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64577355"/>
                  </a:ext>
                </a:extLst>
              </a:tr>
              <a:tr h="6004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электронного юридически значимого документооборота в органах местного самоуправления и подведомственных им учреждениях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2654931"/>
                  </a:ext>
                </a:extLst>
              </a:tr>
              <a:tr h="4037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Образовательные организации обеспечены материально- технической базой для внедрения цифровой образовательной среды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18332567"/>
                  </a:ext>
                </a:extLst>
              </a:tr>
              <a:tr h="7971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Образовательные организации оснащены (обновили)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9834176"/>
                  </a:ext>
                </a:extLst>
              </a:tr>
              <a:tr h="4037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Ответь вовремя – Доля жалоб, поступивших на портал «Добродел», по которым нарушен срок подготовки ответа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94296744"/>
                  </a:ext>
                </a:extLst>
              </a:tr>
              <a:tr h="4037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Отложенные решения – Доля отложенных решений от числа ответов, предоставленных на портале «Добродел» (два и более раз)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35589628"/>
                  </a:ext>
                </a:extLst>
              </a:tr>
              <a:tr h="4037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Повторные обращения – Доля обращений, поступивших на портал «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по которым поступили повторные обращения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1970205"/>
                  </a:ext>
                </a:extLst>
              </a:tr>
              <a:tr h="6004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Стоимостная доля закупаемого и (или) арендуемого ОМСУ муниципального образования Московской области отечественного программного обеспечения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0898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2330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024990"/>
              </p:ext>
            </p:extLst>
          </p:nvPr>
        </p:nvGraphicFramePr>
        <p:xfrm>
          <a:off x="0" y="506445"/>
          <a:ext cx="9906000" cy="858261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717014"/>
              </p:ext>
            </p:extLst>
          </p:nvPr>
        </p:nvGraphicFramePr>
        <p:xfrm>
          <a:off x="0" y="1374440"/>
          <a:ext cx="9905999" cy="5483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063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5307096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  <a:gridCol w="847124">
                  <a:extLst>
                    <a:ext uri="{9D8B030D-6E8A-4147-A177-3AD203B41FA5}">
                      <a16:colId xmlns:a16="http://schemas.microsoft.com/office/drawing/2014/main" val="1243613896"/>
                    </a:ext>
                  </a:extLst>
                </a:gridCol>
                <a:gridCol w="708917">
                  <a:extLst>
                    <a:ext uri="{9D8B030D-6E8A-4147-A177-3AD203B41FA5}">
                      <a16:colId xmlns:a16="http://schemas.microsoft.com/office/drawing/2014/main" val="195236863"/>
                    </a:ext>
                  </a:extLst>
                </a:gridCol>
                <a:gridCol w="677479">
                  <a:extLst>
                    <a:ext uri="{9D8B030D-6E8A-4147-A177-3AD203B41FA5}">
                      <a16:colId xmlns:a16="http://schemas.microsoft.com/office/drawing/2014/main" val="3333239799"/>
                    </a:ext>
                  </a:extLst>
                </a:gridCol>
                <a:gridCol w="599913">
                  <a:extLst>
                    <a:ext uri="{9D8B030D-6E8A-4147-A177-3AD203B41FA5}">
                      <a16:colId xmlns:a16="http://schemas.microsoft.com/office/drawing/2014/main" val="1588443327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val="3927196885"/>
                    </a:ext>
                  </a:extLst>
                </a:gridCol>
                <a:gridCol w="621201">
                  <a:extLst>
                    <a:ext uri="{9D8B030D-6E8A-4147-A177-3AD203B41FA5}">
                      <a16:colId xmlns:a16="http://schemas.microsoft.com/office/drawing/2014/main" val="4131740725"/>
                    </a:ext>
                  </a:extLst>
                </a:gridCol>
              </a:tblGrid>
              <a:tr h="6112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254611"/>
                  </a:ext>
                </a:extLst>
              </a:tr>
              <a:tr h="11046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доли защищенных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соответствующих баз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2078211"/>
                  </a:ext>
                </a:extLst>
              </a:tr>
              <a:tr h="5570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64577355"/>
                  </a:ext>
                </a:extLst>
              </a:tr>
              <a:tr h="5570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2654931"/>
                  </a:ext>
                </a:extLst>
              </a:tr>
              <a:tr h="5570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электронного юридически значимого документооборота в органах местного самоуправления и подведомственных им учреждениях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18332567"/>
                  </a:ext>
                </a:extLst>
              </a:tr>
              <a:tr h="3745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Образовательные организации обеспечены материально- технической базой для внедрения цифровой образовательной среды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9834176"/>
                  </a:ext>
                </a:extLst>
              </a:tr>
              <a:tr h="6787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Образовательные организации оснащены (обновили)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94296744"/>
                  </a:ext>
                </a:extLst>
              </a:tr>
              <a:tr h="3441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Ответь вовремя – Доля жалоб, поступивших на портал «</a:t>
                      </a:r>
                      <a:r>
                        <a:rPr lang="ru-RU" sz="11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по которым нарушен срок подготовки ответа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35589628"/>
                  </a:ext>
                </a:extLst>
              </a:tr>
              <a:tr h="3441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Отложенные решения – Доля отложенных решений от числа ответов, предоставленных на портале «</a:t>
                      </a:r>
                      <a:r>
                        <a:rPr lang="ru-RU" sz="11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(два и более раз)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1970205"/>
                  </a:ext>
                </a:extLst>
              </a:tr>
              <a:tr h="3441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Повторные обращения – Доля обращений, поступивших на портал «</a:t>
                      </a:r>
                      <a:r>
                        <a:rPr lang="ru-RU" sz="11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по которым поступили повторные обращения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0898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81690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9000">
              <a:schemeClr val="tx1"/>
            </a:gs>
            <a:gs pos="46000">
              <a:srgbClr val="FFFFEB"/>
            </a:gs>
            <a:gs pos="67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2869949"/>
            <a:ext cx="9906000" cy="398805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1385180"/>
            <a:ext cx="9906000" cy="1477328"/>
          </a:xfrm>
          <a:prstGeom prst="rect">
            <a:avLst/>
          </a:prstGeom>
          <a:gradFill>
            <a:gsLst>
              <a:gs pos="39000">
                <a:schemeClr val="tx1"/>
              </a:gs>
              <a:gs pos="0">
                <a:srgbClr val="FFFFEB"/>
              </a:gs>
              <a:gs pos="80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деятельность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</a:t>
            </a:r>
            <a:endParaRPr lang="ru-RU" sz="2000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Inter Medium" panose="020B05020300000000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17830"/>
            <a:ext cx="9905999" cy="830997"/>
          </a:xfrm>
          <a:prstGeom prst="rect">
            <a:avLst/>
          </a:prstGeom>
          <a:gradFill>
            <a:gsLst>
              <a:gs pos="13869">
                <a:schemeClr val="tx1"/>
              </a:gs>
              <a:gs pos="5100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ГЛОССАРИЙ</a:t>
            </a:r>
            <a:endParaRPr lang="ru-RU" sz="4800" b="1" i="1" dirty="0"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08195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617251"/>
              </p:ext>
            </p:extLst>
          </p:nvPr>
        </p:nvGraphicFramePr>
        <p:xfrm>
          <a:off x="0" y="506445"/>
          <a:ext cx="9906000" cy="858261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421498"/>
              </p:ext>
            </p:extLst>
          </p:nvPr>
        </p:nvGraphicFramePr>
        <p:xfrm>
          <a:off x="1" y="1355331"/>
          <a:ext cx="9905999" cy="55237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708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5329450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val="1243613896"/>
                    </a:ext>
                  </a:extLst>
                </a:gridCol>
                <a:gridCol w="747584">
                  <a:extLst>
                    <a:ext uri="{9D8B030D-6E8A-4147-A177-3AD203B41FA5}">
                      <a16:colId xmlns:a16="http://schemas.microsoft.com/office/drawing/2014/main" val="195236863"/>
                    </a:ext>
                  </a:extLst>
                </a:gridCol>
                <a:gridCol w="793730">
                  <a:extLst>
                    <a:ext uri="{9D8B030D-6E8A-4147-A177-3AD203B41FA5}">
                      <a16:colId xmlns:a16="http://schemas.microsoft.com/office/drawing/2014/main" val="3333239799"/>
                    </a:ext>
                  </a:extLst>
                </a:gridCol>
                <a:gridCol w="599914">
                  <a:extLst>
                    <a:ext uri="{9D8B030D-6E8A-4147-A177-3AD203B41FA5}">
                      <a16:colId xmlns:a16="http://schemas.microsoft.com/office/drawing/2014/main" val="1588443327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val="3927196885"/>
                    </a:ext>
                  </a:extLst>
                </a:gridCol>
                <a:gridCol w="621201">
                  <a:extLst>
                    <a:ext uri="{9D8B030D-6E8A-4147-A177-3AD203B41FA5}">
                      <a16:colId xmlns:a16="http://schemas.microsoft.com/office/drawing/2014/main" val="4131740725"/>
                    </a:ext>
                  </a:extLst>
                </a:gridCol>
              </a:tblGrid>
              <a:tr h="6098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254611"/>
                  </a:ext>
                </a:extLst>
              </a:tr>
              <a:tr h="7379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Быстро/качественно решаем - Доля сообщений, отправленных на портал «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пользователями с подтвержденной учётной записью ЕСИА, которые имеют признак повторной отправки, повторного переноса сроков решения, нарушения срока предоставления ответа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2078211"/>
                  </a:ext>
                </a:extLst>
              </a:tr>
              <a:tr h="555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архивных документов, переведенных в электронно-цифровую форму, от общего количества документов, находящихся на хранении в муниципальном архиве муниципального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64577355"/>
                  </a:ext>
                </a:extLst>
              </a:tr>
              <a:tr h="5221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архивных документов, хранящихся в муниципальном архиве в нормативных условиях, обеспечивающих их постоянное (вечное) и долговременное хранение, в общем количестве документов в муниципальном архиве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2654931"/>
                  </a:ext>
                </a:extLst>
              </a:tr>
              <a:tr h="555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архивных фондов муниципального архива, внесенных в общеотраслевую базу данных «Архивный фонд», от общего количества архивных фондов, хранящихся в муниципальном архиве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18332567"/>
                  </a:ext>
                </a:extLst>
              </a:tr>
              <a:tr h="555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муниципальных (государственных) услуг, предоставленных без нарушения регламентного срока при оказании услуг в электронном виде на региональном портале государственных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9834176"/>
                  </a:ext>
                </a:extLst>
              </a:tr>
              <a:tr h="51029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обращений за получением муниципальных (государственных)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94296744"/>
                  </a:ext>
                </a:extLst>
              </a:tr>
              <a:tr h="555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35589628"/>
                  </a:ext>
                </a:extLst>
              </a:tr>
              <a:tr h="555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1970205"/>
                  </a:ext>
                </a:extLst>
              </a:tr>
              <a:tr h="3433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электронного юридически значимого документооборота в органах местного самоуправления и подведомственных им учреждениях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0898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4829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669079"/>
              </p:ext>
            </p:extLst>
          </p:nvPr>
        </p:nvGraphicFramePr>
        <p:xfrm>
          <a:off x="0" y="506445"/>
          <a:ext cx="9906000" cy="858261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557754"/>
              </p:ext>
            </p:extLst>
          </p:nvPr>
        </p:nvGraphicFramePr>
        <p:xfrm>
          <a:off x="0" y="1356190"/>
          <a:ext cx="9905999" cy="55018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063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5268023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  <a:gridCol w="917020">
                  <a:extLst>
                    <a:ext uri="{9D8B030D-6E8A-4147-A177-3AD203B41FA5}">
                      <a16:colId xmlns:a16="http://schemas.microsoft.com/office/drawing/2014/main" val="1243613896"/>
                    </a:ext>
                  </a:extLst>
                </a:gridCol>
                <a:gridCol w="688368">
                  <a:extLst>
                    <a:ext uri="{9D8B030D-6E8A-4147-A177-3AD203B41FA5}">
                      <a16:colId xmlns:a16="http://schemas.microsoft.com/office/drawing/2014/main" val="195236863"/>
                    </a:ext>
                  </a:extLst>
                </a:gridCol>
                <a:gridCol w="649177">
                  <a:extLst>
                    <a:ext uri="{9D8B030D-6E8A-4147-A177-3AD203B41FA5}">
                      <a16:colId xmlns:a16="http://schemas.microsoft.com/office/drawing/2014/main" val="3333239799"/>
                    </a:ext>
                  </a:extLst>
                </a:gridCol>
                <a:gridCol w="605566">
                  <a:extLst>
                    <a:ext uri="{9D8B030D-6E8A-4147-A177-3AD203B41FA5}">
                      <a16:colId xmlns:a16="http://schemas.microsoft.com/office/drawing/2014/main" val="1588443327"/>
                    </a:ext>
                  </a:extLst>
                </a:gridCol>
                <a:gridCol w="698728">
                  <a:extLst>
                    <a:ext uri="{9D8B030D-6E8A-4147-A177-3AD203B41FA5}">
                      <a16:colId xmlns:a16="http://schemas.microsoft.com/office/drawing/2014/main" val="3927196885"/>
                    </a:ext>
                  </a:extLst>
                </a:gridCol>
                <a:gridCol w="627054">
                  <a:extLst>
                    <a:ext uri="{9D8B030D-6E8A-4147-A177-3AD203B41FA5}">
                      <a16:colId xmlns:a16="http://schemas.microsoft.com/office/drawing/2014/main" val="4131740725"/>
                    </a:ext>
                  </a:extLst>
                </a:gridCol>
              </a:tblGrid>
              <a:tr h="8653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254611"/>
                  </a:ext>
                </a:extLst>
              </a:tr>
              <a:tr h="15184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Образовательные организации обеспечены материально-технической базой для внедрения цифровой образовательной среды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2078211"/>
                  </a:ext>
                </a:extLst>
              </a:tr>
              <a:tr h="78858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Стоимостная доля закупаемого и (или) арендуемого ОМСУ муниципального образования Московской области отечественного программного обеспечения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64577355"/>
                  </a:ext>
                </a:extLst>
              </a:tr>
              <a:tr h="15637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Увеличение доли защищенных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соответствующих баз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2654931"/>
                  </a:ext>
                </a:extLst>
              </a:tr>
              <a:tr h="7657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Уровень удовлетворенности граждан качеством предоставления государственных и муниципальных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183325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4258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499153"/>
              </p:ext>
            </p:extLst>
          </p:nvPr>
        </p:nvGraphicFramePr>
        <p:xfrm>
          <a:off x="9054" y="398792"/>
          <a:ext cx="9896946" cy="854084"/>
        </p:xfrm>
        <a:graphic>
          <a:graphicData uri="http://schemas.openxmlformats.org/drawingml/2006/table">
            <a:tbl>
              <a:tblPr/>
              <a:tblGrid>
                <a:gridCol w="43456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1438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97117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60491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05758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53080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696871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34679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9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9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2021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2022</a:t>
                      </a:r>
                      <a:r>
                        <a:rPr lang="ru" sz="900" b="1" baseline="0" dirty="0" smtClean="0">
                          <a:latin typeface="Times New Roman"/>
                        </a:rPr>
                        <a:t>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9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2023 год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2024 год 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321796"/>
              </p:ext>
            </p:extLst>
          </p:nvPr>
        </p:nvGraphicFramePr>
        <p:xfrm>
          <a:off x="1" y="1253448"/>
          <a:ext cx="9906000" cy="56045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1726">
                  <a:extLst>
                    <a:ext uri="{9D8B030D-6E8A-4147-A177-3AD203B41FA5}">
                      <a16:colId xmlns:a16="http://schemas.microsoft.com/office/drawing/2014/main" val="1988138043"/>
                    </a:ext>
                  </a:extLst>
                </a:gridCol>
                <a:gridCol w="5308579">
                  <a:extLst>
                    <a:ext uri="{9D8B030D-6E8A-4147-A177-3AD203B41FA5}">
                      <a16:colId xmlns:a16="http://schemas.microsoft.com/office/drawing/2014/main" val="27934653"/>
                    </a:ext>
                  </a:extLst>
                </a:gridCol>
                <a:gridCol w="701758">
                  <a:extLst>
                    <a:ext uri="{9D8B030D-6E8A-4147-A177-3AD203B41FA5}">
                      <a16:colId xmlns:a16="http://schemas.microsoft.com/office/drawing/2014/main" val="2283880720"/>
                    </a:ext>
                  </a:extLst>
                </a:gridCol>
                <a:gridCol w="757899">
                  <a:extLst>
                    <a:ext uri="{9D8B030D-6E8A-4147-A177-3AD203B41FA5}">
                      <a16:colId xmlns:a16="http://schemas.microsoft.com/office/drawing/2014/main" val="1176526023"/>
                    </a:ext>
                  </a:extLst>
                </a:gridCol>
                <a:gridCol w="823395">
                  <a:extLst>
                    <a:ext uri="{9D8B030D-6E8A-4147-A177-3AD203B41FA5}">
                      <a16:colId xmlns:a16="http://schemas.microsoft.com/office/drawing/2014/main" val="3445092647"/>
                    </a:ext>
                  </a:extLst>
                </a:gridCol>
                <a:gridCol w="580120">
                  <a:extLst>
                    <a:ext uri="{9D8B030D-6E8A-4147-A177-3AD203B41FA5}">
                      <a16:colId xmlns:a16="http://schemas.microsoft.com/office/drawing/2014/main" val="2774712888"/>
                    </a:ext>
                  </a:extLst>
                </a:gridCol>
                <a:gridCol w="566657">
                  <a:extLst>
                    <a:ext uri="{9D8B030D-6E8A-4147-A177-3AD203B41FA5}">
                      <a16:colId xmlns:a16="http://schemas.microsoft.com/office/drawing/2014/main" val="3450677485"/>
                    </a:ext>
                  </a:extLst>
                </a:gridCol>
                <a:gridCol w="705866">
                  <a:extLst>
                    <a:ext uri="{9D8B030D-6E8A-4147-A177-3AD203B41FA5}">
                      <a16:colId xmlns:a16="http://schemas.microsoft.com/office/drawing/2014/main" val="2632059858"/>
                    </a:ext>
                  </a:extLst>
                </a:gridCol>
              </a:tblGrid>
              <a:tr h="11007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«Архитектура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градостроительство 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75379"/>
                  </a:ext>
                </a:extLst>
              </a:tr>
              <a:tr h="49109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утвержденного генерального плана Талдомского городского округа.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72624626"/>
                  </a:ext>
                </a:extLst>
              </a:tr>
              <a:tr h="31712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утвержденных нормативов градостроительного проектирования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38472833"/>
                  </a:ext>
                </a:extLst>
              </a:tr>
              <a:tr h="6185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утвержденных правил землепользования и застройки Талдомского городского 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49603176"/>
                  </a:ext>
                </a:extLst>
              </a:tr>
              <a:tr h="6185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ликвидированных самовольных, недостроенных и аварийных объектов на территории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1478625"/>
                  </a:ext>
                </a:extLst>
              </a:tr>
              <a:tr h="6185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ликвидированных самовольных, недостроенных и аварийных объектов на территории городского округа, 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20909596"/>
                  </a:ext>
                </a:extLst>
              </a:tr>
              <a:tr h="12214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решений по вопросам присвоения (аннулирования) адресов, согласования переустройства и (или) перепланировки помещений в многоквартирном доме, завершения работ по переустройству и (или) перепланировки помещений в многоквартирном доме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35166987"/>
                  </a:ext>
                </a:extLst>
              </a:tr>
              <a:tr h="6185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актуальными документами территориального планирования и градостроительного зонирования городского округа Московской области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404555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680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250989"/>
              </p:ext>
            </p:extLst>
          </p:nvPr>
        </p:nvGraphicFramePr>
        <p:xfrm>
          <a:off x="9054" y="398792"/>
          <a:ext cx="9896946" cy="854084"/>
        </p:xfrm>
        <a:graphic>
          <a:graphicData uri="http://schemas.openxmlformats.org/drawingml/2006/table">
            <a:tbl>
              <a:tblPr/>
              <a:tblGrid>
                <a:gridCol w="43456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1438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86634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670974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05758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53080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696871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34679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9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2022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2023</a:t>
                      </a:r>
                      <a:r>
                        <a:rPr lang="ru" sz="900" b="1" baseline="0" dirty="0" smtClean="0">
                          <a:latin typeface="Times New Roman"/>
                        </a:rPr>
                        <a:t>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9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2024 год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2025 год 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89363"/>
              </p:ext>
            </p:extLst>
          </p:nvPr>
        </p:nvGraphicFramePr>
        <p:xfrm>
          <a:off x="-1" y="1253448"/>
          <a:ext cx="9906000" cy="56045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1726">
                  <a:extLst>
                    <a:ext uri="{9D8B030D-6E8A-4147-A177-3AD203B41FA5}">
                      <a16:colId xmlns:a16="http://schemas.microsoft.com/office/drawing/2014/main" val="1988138043"/>
                    </a:ext>
                  </a:extLst>
                </a:gridCol>
                <a:gridCol w="5308579">
                  <a:extLst>
                    <a:ext uri="{9D8B030D-6E8A-4147-A177-3AD203B41FA5}">
                      <a16:colId xmlns:a16="http://schemas.microsoft.com/office/drawing/2014/main" val="27934653"/>
                    </a:ext>
                  </a:extLst>
                </a:gridCol>
                <a:gridCol w="794881">
                  <a:extLst>
                    <a:ext uri="{9D8B030D-6E8A-4147-A177-3AD203B41FA5}">
                      <a16:colId xmlns:a16="http://schemas.microsoft.com/office/drawing/2014/main" val="2283880720"/>
                    </a:ext>
                  </a:extLst>
                </a:gridCol>
                <a:gridCol w="664776">
                  <a:extLst>
                    <a:ext uri="{9D8B030D-6E8A-4147-A177-3AD203B41FA5}">
                      <a16:colId xmlns:a16="http://schemas.microsoft.com/office/drawing/2014/main" val="1176526023"/>
                    </a:ext>
                  </a:extLst>
                </a:gridCol>
                <a:gridCol w="823395">
                  <a:extLst>
                    <a:ext uri="{9D8B030D-6E8A-4147-A177-3AD203B41FA5}">
                      <a16:colId xmlns:a16="http://schemas.microsoft.com/office/drawing/2014/main" val="3445092647"/>
                    </a:ext>
                  </a:extLst>
                </a:gridCol>
                <a:gridCol w="580120">
                  <a:extLst>
                    <a:ext uri="{9D8B030D-6E8A-4147-A177-3AD203B41FA5}">
                      <a16:colId xmlns:a16="http://schemas.microsoft.com/office/drawing/2014/main" val="2774712888"/>
                    </a:ext>
                  </a:extLst>
                </a:gridCol>
                <a:gridCol w="566657">
                  <a:extLst>
                    <a:ext uri="{9D8B030D-6E8A-4147-A177-3AD203B41FA5}">
                      <a16:colId xmlns:a16="http://schemas.microsoft.com/office/drawing/2014/main" val="3450677485"/>
                    </a:ext>
                  </a:extLst>
                </a:gridCol>
                <a:gridCol w="705866">
                  <a:extLst>
                    <a:ext uri="{9D8B030D-6E8A-4147-A177-3AD203B41FA5}">
                      <a16:colId xmlns:a16="http://schemas.microsoft.com/office/drawing/2014/main" val="2632059858"/>
                    </a:ext>
                  </a:extLst>
                </a:gridCol>
              </a:tblGrid>
              <a:tr h="6348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«Формирование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современной комфортной городской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среды»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4384342"/>
                  </a:ext>
                </a:extLst>
              </a:tr>
              <a:tr h="7653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граждан, принявших участие в решении вопросов развития городской среды, от общего количества граждан в возрасте от 14 лет, проживающих в муниципальных образованиях, на территории которых реализуются проекты по созданию комфортной городской среды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38472833"/>
                  </a:ext>
                </a:extLst>
              </a:tr>
              <a:tr h="1987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Замена детских игровых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79590494"/>
                  </a:ext>
                </a:extLst>
              </a:tr>
              <a:tr h="1987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благоустроенных общественных территорий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42092492"/>
                  </a:ext>
                </a:extLst>
              </a:tr>
              <a:tr h="3876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благоустроенных общественных территорий, реализованных без привлечения средств федерального бюджета и бюджета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20378624"/>
                  </a:ext>
                </a:extLst>
              </a:tr>
              <a:tr h="5765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объектов благоустройства, в отношении которых проведены мероприятия по благоустройству, вне реализации национальных и федеральных проектов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49603176"/>
                  </a:ext>
                </a:extLst>
              </a:tr>
              <a:tr h="3876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объектов, в отношении которых реализованы мероприятия по устройству архитектурно-художественного освещения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1478625"/>
                  </a:ext>
                </a:extLst>
              </a:tr>
              <a:tr h="3876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объектов систем наружного освещения, в отношении которых реализованы мероприятия по устройству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20909596"/>
                  </a:ext>
                </a:extLst>
              </a:tr>
              <a:tr h="4284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парков культуры и отдыха на территории Московской области, в которых благоустроены зоны для досуга и отдыха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35166987"/>
                  </a:ext>
                </a:extLst>
              </a:tr>
              <a:tr h="1987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установленных детских, игровых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40455529"/>
                  </a:ext>
                </a:extLst>
              </a:tr>
              <a:tr h="5765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Реализованы проекты победителей Всероссийского конкурса лучших проектов создания комфортной городской среды в малых городах и исторических поселениях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59826597"/>
                  </a:ext>
                </a:extLst>
              </a:tr>
              <a:tr h="5765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2022Доля светильников наружного освещения, управление которыми осуществляется с использованием автоматизированных систем управления наружным освещением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67402301"/>
                  </a:ext>
                </a:extLst>
              </a:tr>
              <a:tr h="2873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Замена детских игровых площадок (МБУ/МАУ)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40743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3713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277320"/>
              </p:ext>
            </p:extLst>
          </p:nvPr>
        </p:nvGraphicFramePr>
        <p:xfrm>
          <a:off x="9054" y="398792"/>
          <a:ext cx="9896946" cy="854084"/>
        </p:xfrm>
        <a:graphic>
          <a:graphicData uri="http://schemas.openxmlformats.org/drawingml/2006/table">
            <a:tbl>
              <a:tblPr/>
              <a:tblGrid>
                <a:gridCol w="43456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1438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86634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670974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05758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53080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696871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34679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Количественные и/или качественные приоритетные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9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2022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2023</a:t>
                      </a:r>
                      <a:r>
                        <a:rPr lang="ru" sz="900" b="1" baseline="0" dirty="0" smtClean="0">
                          <a:latin typeface="Times New Roman"/>
                        </a:rPr>
                        <a:t>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9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2024 год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2025 год 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092835"/>
              </p:ext>
            </p:extLst>
          </p:nvPr>
        </p:nvGraphicFramePr>
        <p:xfrm>
          <a:off x="-1" y="1253448"/>
          <a:ext cx="9906000" cy="5604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1516">
                  <a:extLst>
                    <a:ext uri="{9D8B030D-6E8A-4147-A177-3AD203B41FA5}">
                      <a16:colId xmlns:a16="http://schemas.microsoft.com/office/drawing/2014/main" val="1988138043"/>
                    </a:ext>
                  </a:extLst>
                </a:gridCol>
                <a:gridCol w="5338789">
                  <a:extLst>
                    <a:ext uri="{9D8B030D-6E8A-4147-A177-3AD203B41FA5}">
                      <a16:colId xmlns:a16="http://schemas.microsoft.com/office/drawing/2014/main" val="27934653"/>
                    </a:ext>
                  </a:extLst>
                </a:gridCol>
                <a:gridCol w="794881">
                  <a:extLst>
                    <a:ext uri="{9D8B030D-6E8A-4147-A177-3AD203B41FA5}">
                      <a16:colId xmlns:a16="http://schemas.microsoft.com/office/drawing/2014/main" val="2283880720"/>
                    </a:ext>
                  </a:extLst>
                </a:gridCol>
                <a:gridCol w="664776">
                  <a:extLst>
                    <a:ext uri="{9D8B030D-6E8A-4147-A177-3AD203B41FA5}">
                      <a16:colId xmlns:a16="http://schemas.microsoft.com/office/drawing/2014/main" val="1176526023"/>
                    </a:ext>
                  </a:extLst>
                </a:gridCol>
                <a:gridCol w="823395">
                  <a:extLst>
                    <a:ext uri="{9D8B030D-6E8A-4147-A177-3AD203B41FA5}">
                      <a16:colId xmlns:a16="http://schemas.microsoft.com/office/drawing/2014/main" val="3445092647"/>
                    </a:ext>
                  </a:extLst>
                </a:gridCol>
                <a:gridCol w="580120">
                  <a:extLst>
                    <a:ext uri="{9D8B030D-6E8A-4147-A177-3AD203B41FA5}">
                      <a16:colId xmlns:a16="http://schemas.microsoft.com/office/drawing/2014/main" val="2774712888"/>
                    </a:ext>
                  </a:extLst>
                </a:gridCol>
                <a:gridCol w="566657">
                  <a:extLst>
                    <a:ext uri="{9D8B030D-6E8A-4147-A177-3AD203B41FA5}">
                      <a16:colId xmlns:a16="http://schemas.microsoft.com/office/drawing/2014/main" val="3450677485"/>
                    </a:ext>
                  </a:extLst>
                </a:gridCol>
                <a:gridCol w="705866">
                  <a:extLst>
                    <a:ext uri="{9D8B030D-6E8A-4147-A177-3AD203B41FA5}">
                      <a16:colId xmlns:a16="http://schemas.microsoft.com/office/drawing/2014/main" val="2632059858"/>
                    </a:ext>
                  </a:extLst>
                </a:gridCol>
              </a:tblGrid>
              <a:tr h="6267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«Формирование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современной комфортной городской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среды»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4384342"/>
                  </a:ext>
                </a:extLst>
              </a:tr>
              <a:tr h="1961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благоустроенных дворовых территорий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38472833"/>
                  </a:ext>
                </a:extLst>
              </a:tr>
              <a:tr h="3826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благоустроенных с привлечением субсидии пешеходных коммуникаций с твердым (асфальтовым) покрытием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79590494"/>
                  </a:ext>
                </a:extLst>
              </a:tr>
              <a:tr h="3826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замененных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светильников наружного освещения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42092492"/>
                  </a:ext>
                </a:extLst>
              </a:tr>
              <a:tr h="5691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Площадь устраненных дефектов асфальтового покрытия дворовых территорий, в том числе проездов на дворовые территории, в том числе внутриквартальных проездов, в рамках проведения ямочного ремонта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2839,98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20378624"/>
                  </a:ext>
                </a:extLst>
              </a:tr>
              <a:tr h="1961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Содержание территорий общего пользования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49603176"/>
                  </a:ext>
                </a:extLst>
              </a:tr>
              <a:tr h="3826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МКД, в которых проведен капитальный ремонт в рамках региональной программы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1478625"/>
                  </a:ext>
                </a:extLst>
              </a:tr>
              <a:tr h="1961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отремонтированных подъездов в МКД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20909596"/>
                  </a:ext>
                </a:extLst>
              </a:tr>
              <a:tr h="4229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благоустроенных дворовых территорий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35166987"/>
                  </a:ext>
                </a:extLst>
              </a:tr>
              <a:tr h="3826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благоустроенных с привлечением субсидии пешеходных коммуникаций с твердым (асфальтовым) покрытием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40455529"/>
                  </a:ext>
                </a:extLst>
              </a:tr>
              <a:tr h="3826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замененных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светильников наружного освещения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59826597"/>
                  </a:ext>
                </a:extLst>
              </a:tr>
              <a:tr h="5691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Площадь устраненных дефектов асфальтового покрытия дворовых территорий, в том числе проездов на дворовые территории, в том числе внутриквартальных проездов, в рамках проведения ямочного ремонта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2839,98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67402301"/>
                  </a:ext>
                </a:extLst>
              </a:tr>
              <a:tr h="2836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Содержание территорий общего пользования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40743894"/>
                  </a:ext>
                </a:extLst>
              </a:tr>
              <a:tr h="3826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МКД, в которых проведен капитальный ремонт в рамках региональной программы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6667430"/>
                  </a:ext>
                </a:extLst>
              </a:tr>
              <a:tr h="2485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отремонтированных подъездов в МКД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880518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774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104580"/>
              </p:ext>
            </p:extLst>
          </p:nvPr>
        </p:nvGraphicFramePr>
        <p:xfrm>
          <a:off x="9054" y="398792"/>
          <a:ext cx="9896946" cy="854084"/>
        </p:xfrm>
        <a:graphic>
          <a:graphicData uri="http://schemas.openxmlformats.org/drawingml/2006/table">
            <a:tbl>
              <a:tblPr/>
              <a:tblGrid>
                <a:gridCol w="494380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54570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581151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616449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11659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67820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36238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34679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9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2022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2023</a:t>
                      </a:r>
                      <a:r>
                        <a:rPr lang="ru" sz="900" b="1" baseline="0" dirty="0" smtClean="0">
                          <a:latin typeface="Times New Roman"/>
                        </a:rPr>
                        <a:t>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2024 год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2025 год 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693830"/>
              </p:ext>
            </p:extLst>
          </p:nvPr>
        </p:nvGraphicFramePr>
        <p:xfrm>
          <a:off x="-1" y="1253448"/>
          <a:ext cx="9906000" cy="57076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3161">
                  <a:extLst>
                    <a:ext uri="{9D8B030D-6E8A-4147-A177-3AD203B41FA5}">
                      <a16:colId xmlns:a16="http://schemas.microsoft.com/office/drawing/2014/main" val="1988138043"/>
                    </a:ext>
                  </a:extLst>
                </a:gridCol>
                <a:gridCol w="5277144">
                  <a:extLst>
                    <a:ext uri="{9D8B030D-6E8A-4147-A177-3AD203B41FA5}">
                      <a16:colId xmlns:a16="http://schemas.microsoft.com/office/drawing/2014/main" val="27934653"/>
                    </a:ext>
                  </a:extLst>
                </a:gridCol>
                <a:gridCol w="589399">
                  <a:extLst>
                    <a:ext uri="{9D8B030D-6E8A-4147-A177-3AD203B41FA5}">
                      <a16:colId xmlns:a16="http://schemas.microsoft.com/office/drawing/2014/main" val="2283880720"/>
                    </a:ext>
                  </a:extLst>
                </a:gridCol>
                <a:gridCol w="626724">
                  <a:extLst>
                    <a:ext uri="{9D8B030D-6E8A-4147-A177-3AD203B41FA5}">
                      <a16:colId xmlns:a16="http://schemas.microsoft.com/office/drawing/2014/main" val="1176526023"/>
                    </a:ext>
                  </a:extLst>
                </a:gridCol>
                <a:gridCol w="770562">
                  <a:extLst>
                    <a:ext uri="{9D8B030D-6E8A-4147-A177-3AD203B41FA5}">
                      <a16:colId xmlns:a16="http://schemas.microsoft.com/office/drawing/2014/main" val="3445092647"/>
                    </a:ext>
                  </a:extLst>
                </a:gridCol>
                <a:gridCol w="698642">
                  <a:extLst>
                    <a:ext uri="{9D8B030D-6E8A-4147-A177-3AD203B41FA5}">
                      <a16:colId xmlns:a16="http://schemas.microsoft.com/office/drawing/2014/main" val="2774712888"/>
                    </a:ext>
                  </a:extLst>
                </a:gridCol>
                <a:gridCol w="744502">
                  <a:extLst>
                    <a:ext uri="{9D8B030D-6E8A-4147-A177-3AD203B41FA5}">
                      <a16:colId xmlns:a16="http://schemas.microsoft.com/office/drawing/2014/main" val="3450677485"/>
                    </a:ext>
                  </a:extLst>
                </a:gridCol>
                <a:gridCol w="705866">
                  <a:extLst>
                    <a:ext uri="{9D8B030D-6E8A-4147-A177-3AD203B41FA5}">
                      <a16:colId xmlns:a16="http://schemas.microsoft.com/office/drawing/2014/main" val="2632059858"/>
                    </a:ext>
                  </a:extLst>
                </a:gridCol>
              </a:tblGrid>
              <a:tr h="6548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«Формирование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современной комфортной городской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среды»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4384342"/>
                  </a:ext>
                </a:extLst>
              </a:tr>
              <a:tr h="2049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Замена детских игровых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38472833"/>
                  </a:ext>
                </a:extLst>
              </a:tr>
              <a:tr h="2049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дворовых территорий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79590494"/>
                  </a:ext>
                </a:extLst>
              </a:tr>
              <a:tr h="3998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дворовых территорий за счет средств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42092492"/>
                  </a:ext>
                </a:extLst>
              </a:tr>
              <a:tr h="2049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общественных территорий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20378624"/>
                  </a:ext>
                </a:extLst>
              </a:tr>
              <a:tr h="3998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замененных неэнергоэффективных светильников наружного освещения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49603176"/>
                  </a:ext>
                </a:extLst>
              </a:tr>
              <a:tr h="2049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приобретенной коммунальной техники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1478625"/>
                  </a:ext>
                </a:extLst>
              </a:tr>
              <a:tr h="2049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созданных и отремонтированных пешеходных коммуникаций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20909596"/>
                  </a:ext>
                </a:extLst>
              </a:tr>
              <a:tr h="4419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созданных и отремонтированных пешеходных коммуникаций за счет средств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35166987"/>
                  </a:ext>
                </a:extLst>
              </a:tr>
              <a:tr h="2049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установленных детских, игровых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40455529"/>
                  </a:ext>
                </a:extLst>
              </a:tr>
              <a:tr h="2049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установленных шкафов управления наружным освещением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59826597"/>
                  </a:ext>
                </a:extLst>
              </a:tr>
              <a:tr h="2963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Благоустроены зоны для досуга и отдыха в парках культуры и отдыха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6667430"/>
                  </a:ext>
                </a:extLst>
              </a:tr>
              <a:tr h="5526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дворовых территорий и общественных пространств, содержанных за счет бюджетных средств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1607105,7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1607105,7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1607105,7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1607105,7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88051806"/>
                  </a:ext>
                </a:extLst>
              </a:tr>
              <a:tr h="2208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Замена детских игровых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00266712"/>
                  </a:ext>
                </a:extLst>
              </a:tr>
              <a:tr h="2963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дворовых территорий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87321523"/>
                  </a:ext>
                </a:extLst>
              </a:tr>
              <a:tr h="3998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дворовых территорий за счет средств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38221372"/>
                  </a:ext>
                </a:extLst>
              </a:tr>
              <a:tr h="2049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общественных территорий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3454015"/>
                  </a:ext>
                </a:extLst>
              </a:tr>
              <a:tr h="3998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замененных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светильников наружного освещения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037444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0552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56890">
              <a:srgbClr val="F1FBFE"/>
            </a:gs>
            <a:gs pos="100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1600">
                <a:srgbClr val="FFFFEB"/>
              </a:gs>
              <a:gs pos="8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069257"/>
              </p:ext>
            </p:extLst>
          </p:nvPr>
        </p:nvGraphicFramePr>
        <p:xfrm>
          <a:off x="0" y="1300728"/>
          <a:ext cx="9906000" cy="55572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2885">
                  <a:extLst>
                    <a:ext uri="{9D8B030D-6E8A-4147-A177-3AD203B41FA5}">
                      <a16:colId xmlns:a16="http://schemas.microsoft.com/office/drawing/2014/main" val="2970123435"/>
                    </a:ext>
                  </a:extLst>
                </a:gridCol>
                <a:gridCol w="5011824">
                  <a:extLst>
                    <a:ext uri="{9D8B030D-6E8A-4147-A177-3AD203B41FA5}">
                      <a16:colId xmlns:a16="http://schemas.microsoft.com/office/drawing/2014/main" val="1515144427"/>
                    </a:ext>
                  </a:extLst>
                </a:gridCol>
                <a:gridCol w="844446">
                  <a:extLst>
                    <a:ext uri="{9D8B030D-6E8A-4147-A177-3AD203B41FA5}">
                      <a16:colId xmlns:a16="http://schemas.microsoft.com/office/drawing/2014/main" val="3082241726"/>
                    </a:ext>
                  </a:extLst>
                </a:gridCol>
                <a:gridCol w="605360">
                  <a:extLst>
                    <a:ext uri="{9D8B030D-6E8A-4147-A177-3AD203B41FA5}">
                      <a16:colId xmlns:a16="http://schemas.microsoft.com/office/drawing/2014/main" val="3086783846"/>
                    </a:ext>
                  </a:extLst>
                </a:gridCol>
                <a:gridCol w="775693">
                  <a:extLst>
                    <a:ext uri="{9D8B030D-6E8A-4147-A177-3AD203B41FA5}">
                      <a16:colId xmlns:a16="http://schemas.microsoft.com/office/drawing/2014/main" val="1793288063"/>
                    </a:ext>
                  </a:extLst>
                </a:gridCol>
                <a:gridCol w="712592">
                  <a:extLst>
                    <a:ext uri="{9D8B030D-6E8A-4147-A177-3AD203B41FA5}">
                      <a16:colId xmlns:a16="http://schemas.microsoft.com/office/drawing/2014/main" val="2853907351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165193388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423412343"/>
                    </a:ext>
                  </a:extLst>
                </a:gridCol>
              </a:tblGrid>
              <a:tr h="8029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«Переселение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 из аварийного жилищного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фонда»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0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6549970"/>
                  </a:ext>
                </a:extLst>
              </a:tr>
              <a:tr h="3844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расселенных из аварийного жилищного фонда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47688307"/>
                  </a:ext>
                </a:extLst>
              </a:tr>
              <a:tr h="3844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квадратных метров расселенного аварийного жилищного фонда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кв.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82893403"/>
                  </a:ext>
                </a:extLst>
              </a:tr>
              <a:tr h="5663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переселенных из аварийного жилищного фонда, признанного таковым до 01.01.2017, переселенных по второй подпрограмме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55044327"/>
                  </a:ext>
                </a:extLst>
              </a:tr>
              <a:tr h="5717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переселенных жителей из аварийного жилищного фонда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человек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00659985"/>
                  </a:ext>
                </a:extLst>
              </a:tr>
              <a:tr h="5044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граждан, расселенных из аварийного жилищного фонда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27679485"/>
                  </a:ext>
                </a:extLst>
              </a:tr>
              <a:tr h="9993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граждан, расселенных из непригодного для проживания жилищного фонда, признанного аварийными до 01.01.2017 года, расселенного по Подпрограмме 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92720572"/>
                  </a:ext>
                </a:extLst>
              </a:tr>
              <a:tr h="7719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квадратных метров непригодного для проживания жилищного фонда, признанного аварийными до 01.01.2017 года, расселенного по Подпрограмме 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10496919"/>
                  </a:ext>
                </a:extLst>
              </a:tr>
              <a:tr h="5717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квадратных метров расселенного аварийного жилищного фонда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      -</a:t>
                      </a:r>
                      <a:endParaRPr lang="ru-RU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4672871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3843"/>
              </p:ext>
            </p:extLst>
          </p:nvPr>
        </p:nvGraphicFramePr>
        <p:xfrm>
          <a:off x="0" y="533398"/>
          <a:ext cx="9906000" cy="919470"/>
        </p:xfrm>
        <a:graphic>
          <a:graphicData uri="http://schemas.openxmlformats.org/drawingml/2006/table">
            <a:tbl>
              <a:tblPr/>
              <a:tblGrid>
                <a:gridCol w="494832">
                  <a:extLst>
                    <a:ext uri="{9D8B030D-6E8A-4147-A177-3AD203B41FA5}">
                      <a16:colId xmlns:a16="http://schemas.microsoft.com/office/drawing/2014/main" val="1462439809"/>
                    </a:ext>
                  </a:extLst>
                </a:gridCol>
                <a:gridCol w="4971020">
                  <a:extLst>
                    <a:ext uri="{9D8B030D-6E8A-4147-A177-3AD203B41FA5}">
                      <a16:colId xmlns:a16="http://schemas.microsoft.com/office/drawing/2014/main" val="1459620151"/>
                    </a:ext>
                  </a:extLst>
                </a:gridCol>
                <a:gridCol w="811658">
                  <a:extLst>
                    <a:ext uri="{9D8B030D-6E8A-4147-A177-3AD203B41FA5}">
                      <a16:colId xmlns:a16="http://schemas.microsoft.com/office/drawing/2014/main" val="992617174"/>
                    </a:ext>
                  </a:extLst>
                </a:gridCol>
                <a:gridCol w="747380">
                  <a:extLst>
                    <a:ext uri="{9D8B030D-6E8A-4147-A177-3AD203B41FA5}">
                      <a16:colId xmlns:a16="http://schemas.microsoft.com/office/drawing/2014/main" val="531776185"/>
                    </a:ext>
                  </a:extLst>
                </a:gridCol>
                <a:gridCol w="740416">
                  <a:extLst>
                    <a:ext uri="{9D8B030D-6E8A-4147-A177-3AD203B41FA5}">
                      <a16:colId xmlns:a16="http://schemas.microsoft.com/office/drawing/2014/main" val="2194990693"/>
                    </a:ext>
                  </a:extLst>
                </a:gridCol>
                <a:gridCol w="668431">
                  <a:extLst>
                    <a:ext uri="{9D8B030D-6E8A-4147-A177-3AD203B41FA5}">
                      <a16:colId xmlns:a16="http://schemas.microsoft.com/office/drawing/2014/main" val="3137629151"/>
                    </a:ext>
                  </a:extLst>
                </a:gridCol>
                <a:gridCol w="710263">
                  <a:extLst>
                    <a:ext uri="{9D8B030D-6E8A-4147-A177-3AD203B41FA5}">
                      <a16:colId xmlns:a16="http://schemas.microsoft.com/office/drawing/2014/main" val="92815795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852216847"/>
                    </a:ext>
                  </a:extLst>
                </a:gridCol>
              </a:tblGrid>
              <a:tr h="445569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9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2022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2023</a:t>
                      </a:r>
                      <a:r>
                        <a:rPr lang="ru" sz="900" b="1" baseline="0" dirty="0" smtClean="0">
                          <a:latin typeface="Times New Roman"/>
                        </a:rPr>
                        <a:t>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78312334"/>
                  </a:ext>
                </a:extLst>
              </a:tr>
              <a:tr h="27833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2024 год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2025 год 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57144076"/>
                  </a:ext>
                </a:extLst>
              </a:tr>
              <a:tr h="195568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300355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5780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3250901"/>
              </p:ext>
            </p:extLst>
          </p:nvPr>
        </p:nvGraphicFramePr>
        <p:xfrm>
          <a:off x="-198" y="1129243"/>
          <a:ext cx="9906198" cy="57464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7743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121022">
                  <a:extLst>
                    <a:ext uri="{9D8B030D-6E8A-4147-A177-3AD203B41FA5}">
                      <a16:colId xmlns:a16="http://schemas.microsoft.com/office/drawing/2014/main" val="1010632247"/>
                    </a:ext>
                  </a:extLst>
                </a:gridCol>
                <a:gridCol w="1212560">
                  <a:extLst>
                    <a:ext uri="{9D8B030D-6E8A-4147-A177-3AD203B41FA5}">
                      <a16:colId xmlns:a16="http://schemas.microsoft.com/office/drawing/2014/main" val="947957409"/>
                    </a:ext>
                  </a:extLst>
                </a:gridCol>
                <a:gridCol w="561677">
                  <a:extLst>
                    <a:ext uri="{9D8B030D-6E8A-4147-A177-3AD203B41FA5}">
                      <a16:colId xmlns:a16="http://schemas.microsoft.com/office/drawing/2014/main" val="1378377750"/>
                    </a:ext>
                  </a:extLst>
                </a:gridCol>
                <a:gridCol w="697090">
                  <a:extLst>
                    <a:ext uri="{9D8B030D-6E8A-4147-A177-3AD203B41FA5}">
                      <a16:colId xmlns:a16="http://schemas.microsoft.com/office/drawing/2014/main" val="3773359605"/>
                    </a:ext>
                  </a:extLst>
                </a:gridCol>
                <a:gridCol w="585960">
                  <a:extLst>
                    <a:ext uri="{9D8B030D-6E8A-4147-A177-3AD203B41FA5}">
                      <a16:colId xmlns:a16="http://schemas.microsoft.com/office/drawing/2014/main" val="1850299021"/>
                    </a:ext>
                  </a:extLst>
                </a:gridCol>
                <a:gridCol w="700851">
                  <a:extLst>
                    <a:ext uri="{9D8B030D-6E8A-4147-A177-3AD203B41FA5}">
                      <a16:colId xmlns:a16="http://schemas.microsoft.com/office/drawing/2014/main" val="1860750224"/>
                    </a:ext>
                  </a:extLst>
                </a:gridCol>
                <a:gridCol w="541789">
                  <a:extLst>
                    <a:ext uri="{9D8B030D-6E8A-4147-A177-3AD203B41FA5}">
                      <a16:colId xmlns:a16="http://schemas.microsoft.com/office/drawing/2014/main" val="2283596102"/>
                    </a:ext>
                  </a:extLst>
                </a:gridCol>
                <a:gridCol w="586421">
                  <a:extLst>
                    <a:ext uri="{9D8B030D-6E8A-4147-A177-3AD203B41FA5}">
                      <a16:colId xmlns:a16="http://schemas.microsoft.com/office/drawing/2014/main" val="3484574396"/>
                    </a:ext>
                  </a:extLst>
                </a:gridCol>
                <a:gridCol w="554804">
                  <a:extLst>
                    <a:ext uri="{9D8B030D-6E8A-4147-A177-3AD203B41FA5}">
                      <a16:colId xmlns:a16="http://schemas.microsoft.com/office/drawing/2014/main" val="880475635"/>
                    </a:ext>
                  </a:extLst>
                </a:gridCol>
                <a:gridCol w="652286">
                  <a:extLst>
                    <a:ext uri="{9D8B030D-6E8A-4147-A177-3AD203B41FA5}">
                      <a16:colId xmlns:a16="http://schemas.microsoft.com/office/drawing/2014/main" val="2283007513"/>
                    </a:ext>
                  </a:extLst>
                </a:gridCol>
                <a:gridCol w="711222">
                  <a:extLst>
                    <a:ext uri="{9D8B030D-6E8A-4147-A177-3AD203B41FA5}">
                      <a16:colId xmlns:a16="http://schemas.microsoft.com/office/drawing/2014/main" val="1456664768"/>
                    </a:ext>
                  </a:extLst>
                </a:gridCol>
                <a:gridCol w="632773">
                  <a:extLst>
                    <a:ext uri="{9D8B030D-6E8A-4147-A177-3AD203B41FA5}">
                      <a16:colId xmlns:a16="http://schemas.microsoft.com/office/drawing/2014/main" val="1641978322"/>
                    </a:ext>
                  </a:extLst>
                </a:gridCol>
              </a:tblGrid>
              <a:tr h="452199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9321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989716">
                <a:tc gridSpan="13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35465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подвоза обучающихся к месту обучения в муниципальные общеобразовательные организации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Московской области за счет средств местного бюджета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122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7 819,83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150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8 500,15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9 018,7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 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9 018,7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9 018,7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900" y="4470400"/>
            <a:ext cx="43561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74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414720"/>
              </p:ext>
            </p:extLst>
          </p:nvPr>
        </p:nvGraphicFramePr>
        <p:xfrm>
          <a:off x="1" y="1085783"/>
          <a:ext cx="9906001" cy="5772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0522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917646">
                  <a:extLst>
                    <a:ext uri="{9D8B030D-6E8A-4147-A177-3AD203B41FA5}">
                      <a16:colId xmlns:a16="http://schemas.microsoft.com/office/drawing/2014/main" val="538586828"/>
                    </a:ext>
                  </a:extLst>
                </a:gridCol>
                <a:gridCol w="1267464">
                  <a:extLst>
                    <a:ext uri="{9D8B030D-6E8A-4147-A177-3AD203B41FA5}">
                      <a16:colId xmlns:a16="http://schemas.microsoft.com/office/drawing/2014/main" val="3636379830"/>
                    </a:ext>
                  </a:extLst>
                </a:gridCol>
                <a:gridCol w="596384">
                  <a:extLst>
                    <a:ext uri="{9D8B030D-6E8A-4147-A177-3AD203B41FA5}">
                      <a16:colId xmlns:a16="http://schemas.microsoft.com/office/drawing/2014/main" val="2146362065"/>
                    </a:ext>
                  </a:extLst>
                </a:gridCol>
                <a:gridCol w="668249">
                  <a:extLst>
                    <a:ext uri="{9D8B030D-6E8A-4147-A177-3AD203B41FA5}">
                      <a16:colId xmlns:a16="http://schemas.microsoft.com/office/drawing/2014/main" val="3738524157"/>
                    </a:ext>
                  </a:extLst>
                </a:gridCol>
                <a:gridCol w="522658">
                  <a:extLst>
                    <a:ext uri="{9D8B030D-6E8A-4147-A177-3AD203B41FA5}">
                      <a16:colId xmlns:a16="http://schemas.microsoft.com/office/drawing/2014/main" val="4120039923"/>
                    </a:ext>
                  </a:extLst>
                </a:gridCol>
                <a:gridCol w="630378">
                  <a:extLst>
                    <a:ext uri="{9D8B030D-6E8A-4147-A177-3AD203B41FA5}">
                      <a16:colId xmlns:a16="http://schemas.microsoft.com/office/drawing/2014/main" val="4163480728"/>
                    </a:ext>
                  </a:extLst>
                </a:gridCol>
                <a:gridCol w="497628">
                  <a:extLst>
                    <a:ext uri="{9D8B030D-6E8A-4147-A177-3AD203B41FA5}">
                      <a16:colId xmlns:a16="http://schemas.microsoft.com/office/drawing/2014/main" val="894154506"/>
                    </a:ext>
                  </a:extLst>
                </a:gridCol>
                <a:gridCol w="681024">
                  <a:extLst>
                    <a:ext uri="{9D8B030D-6E8A-4147-A177-3AD203B41FA5}">
                      <a16:colId xmlns:a16="http://schemas.microsoft.com/office/drawing/2014/main" val="434874668"/>
                    </a:ext>
                  </a:extLst>
                </a:gridCol>
                <a:gridCol w="489636">
                  <a:extLst>
                    <a:ext uri="{9D8B030D-6E8A-4147-A177-3AD203B41FA5}">
                      <a16:colId xmlns:a16="http://schemas.microsoft.com/office/drawing/2014/main" val="4201875273"/>
                    </a:ext>
                  </a:extLst>
                </a:gridCol>
                <a:gridCol w="732459">
                  <a:extLst>
                    <a:ext uri="{9D8B030D-6E8A-4147-A177-3AD203B41FA5}">
                      <a16:colId xmlns:a16="http://schemas.microsoft.com/office/drawing/2014/main" val="3101420974"/>
                    </a:ext>
                  </a:extLst>
                </a:gridCol>
                <a:gridCol w="682658">
                  <a:extLst>
                    <a:ext uri="{9D8B030D-6E8A-4147-A177-3AD203B41FA5}">
                      <a16:colId xmlns:a16="http://schemas.microsoft.com/office/drawing/2014/main" val="46743490"/>
                    </a:ext>
                  </a:extLst>
                </a:gridCol>
                <a:gridCol w="629295">
                  <a:extLst>
                    <a:ext uri="{9D8B030D-6E8A-4147-A177-3AD203B41FA5}">
                      <a16:colId xmlns:a16="http://schemas.microsoft.com/office/drawing/2014/main" val="1179755552"/>
                    </a:ext>
                  </a:extLst>
                </a:gridCol>
              </a:tblGrid>
              <a:tr h="55806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9611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сленность</a:t>
                      </a:r>
                    </a:p>
                    <a:p>
                      <a:pPr algn="l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968913">
                <a:tc gridSpan="13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28414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Финансовое обеспечение выплаты компенсации родительской платы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присмотр и уход</a:t>
                      </a:r>
                    </a:p>
                    <a:p>
                      <a:pPr algn="ctr"/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 детьми, осваивающими образовательные программы дошкольного образования в организациях, осуществляющую образовательную деятельность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Родители детей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1 833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1 833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1 833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1 833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1 833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12 120,0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508500"/>
            <a:ext cx="43434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24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670854"/>
              </p:ext>
            </p:extLst>
          </p:nvPr>
        </p:nvGraphicFramePr>
        <p:xfrm>
          <a:off x="0" y="1314178"/>
          <a:ext cx="9906001" cy="55438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297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035282">
                  <a:extLst>
                    <a:ext uri="{9D8B030D-6E8A-4147-A177-3AD203B41FA5}">
                      <a16:colId xmlns:a16="http://schemas.microsoft.com/office/drawing/2014/main" val="274483307"/>
                    </a:ext>
                  </a:extLst>
                </a:gridCol>
                <a:gridCol w="1325186">
                  <a:extLst>
                    <a:ext uri="{9D8B030D-6E8A-4147-A177-3AD203B41FA5}">
                      <a16:colId xmlns:a16="http://schemas.microsoft.com/office/drawing/2014/main" val="4187839531"/>
                    </a:ext>
                  </a:extLst>
                </a:gridCol>
                <a:gridCol w="689991">
                  <a:extLst>
                    <a:ext uri="{9D8B030D-6E8A-4147-A177-3AD203B41FA5}">
                      <a16:colId xmlns:a16="http://schemas.microsoft.com/office/drawing/2014/main" val="2739550010"/>
                    </a:ext>
                  </a:extLst>
                </a:gridCol>
                <a:gridCol w="653093">
                  <a:extLst>
                    <a:ext uri="{9D8B030D-6E8A-4147-A177-3AD203B41FA5}">
                      <a16:colId xmlns:a16="http://schemas.microsoft.com/office/drawing/2014/main" val="1974528593"/>
                    </a:ext>
                  </a:extLst>
                </a:gridCol>
                <a:gridCol w="556113">
                  <a:extLst>
                    <a:ext uri="{9D8B030D-6E8A-4147-A177-3AD203B41FA5}">
                      <a16:colId xmlns:a16="http://schemas.microsoft.com/office/drawing/2014/main" val="4260757415"/>
                    </a:ext>
                  </a:extLst>
                </a:gridCol>
                <a:gridCol w="119247">
                  <a:extLst>
                    <a:ext uri="{9D8B030D-6E8A-4147-A177-3AD203B41FA5}">
                      <a16:colId xmlns:a16="http://schemas.microsoft.com/office/drawing/2014/main" val="3015286406"/>
                    </a:ext>
                  </a:extLst>
                </a:gridCol>
                <a:gridCol w="586063">
                  <a:extLst>
                    <a:ext uri="{9D8B030D-6E8A-4147-A177-3AD203B41FA5}">
                      <a16:colId xmlns:a16="http://schemas.microsoft.com/office/drawing/2014/main" val="331495475"/>
                    </a:ext>
                  </a:extLst>
                </a:gridCol>
                <a:gridCol w="531125">
                  <a:extLst>
                    <a:ext uri="{9D8B030D-6E8A-4147-A177-3AD203B41FA5}">
                      <a16:colId xmlns:a16="http://schemas.microsoft.com/office/drawing/2014/main" val="1984153343"/>
                    </a:ext>
                  </a:extLst>
                </a:gridCol>
                <a:gridCol w="719144">
                  <a:extLst>
                    <a:ext uri="{9D8B030D-6E8A-4147-A177-3AD203B41FA5}">
                      <a16:colId xmlns:a16="http://schemas.microsoft.com/office/drawing/2014/main" val="253172668"/>
                    </a:ext>
                  </a:extLst>
                </a:gridCol>
                <a:gridCol w="524164">
                  <a:extLst>
                    <a:ext uri="{9D8B030D-6E8A-4147-A177-3AD203B41FA5}">
                      <a16:colId xmlns:a16="http://schemas.microsoft.com/office/drawing/2014/main" val="2849817710"/>
                    </a:ext>
                  </a:extLst>
                </a:gridCol>
                <a:gridCol w="670912">
                  <a:extLst>
                    <a:ext uri="{9D8B030D-6E8A-4147-A177-3AD203B41FA5}">
                      <a16:colId xmlns:a16="http://schemas.microsoft.com/office/drawing/2014/main" val="1487863851"/>
                    </a:ext>
                  </a:extLst>
                </a:gridCol>
                <a:gridCol w="587835">
                  <a:extLst>
                    <a:ext uri="{9D8B030D-6E8A-4147-A177-3AD203B41FA5}">
                      <a16:colId xmlns:a16="http://schemas.microsoft.com/office/drawing/2014/main" val="1109896081"/>
                    </a:ext>
                  </a:extLst>
                </a:gridCol>
                <a:gridCol w="620549">
                  <a:extLst>
                    <a:ext uri="{9D8B030D-6E8A-4147-A177-3AD203B41FA5}">
                      <a16:colId xmlns:a16="http://schemas.microsoft.com/office/drawing/2014/main" val="2251920957"/>
                    </a:ext>
                  </a:extLst>
                </a:gridCol>
              </a:tblGrid>
              <a:tr h="465216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0855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806374">
                <a:tc gridSpan="14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186728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 муниципальных учреждений-общеобразовательные организации, оказывающие услуги дошкольного, начального общего, основного общего, среднего общего образования (питание детей из малообеспеченных семей)</a:t>
                      </a:r>
                      <a:endParaRPr lang="ru-RU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20 718,62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31 333,4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31 333,4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31 333,4</a:t>
                      </a:r>
                    </a:p>
                    <a:p>
                      <a:pPr algn="ctr"/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</a:t>
                      </a:r>
                    </a:p>
                    <a:p>
                      <a:pPr algn="ctr"/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31 333,4</a:t>
                      </a:r>
                    </a:p>
                    <a:p>
                      <a:pPr algn="ctr"/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200" y="4508500"/>
            <a:ext cx="43688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74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98000">
              <a:srgbClr val="FDFECE"/>
            </a:gs>
            <a:gs pos="28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0"/>
            <a:ext cx="9906000" cy="1019592"/>
          </a:xfrm>
          <a:prstGeom prst="roundRect">
            <a:avLst/>
          </a:prstGeom>
          <a:gradFill flip="none" rotWithShape="1">
            <a:gsLst>
              <a:gs pos="13000">
                <a:srgbClr val="FDFFE7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бюджетного процесса</a:t>
            </a:r>
            <a:endParaRPr lang="ru-RU" sz="4800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85178611"/>
              </p:ext>
            </p:extLst>
          </p:nvPr>
        </p:nvGraphicFramePr>
        <p:xfrm>
          <a:off x="0" y="884904"/>
          <a:ext cx="4748982" cy="5973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Овал 3"/>
          <p:cNvSpPr/>
          <p:nvPr/>
        </p:nvSpPr>
        <p:spPr>
          <a:xfrm>
            <a:off x="4737584" y="2819400"/>
            <a:ext cx="1943874" cy="1181100"/>
          </a:xfrm>
          <a:prstGeom prst="ellipse">
            <a:avLst/>
          </a:prstGeom>
          <a:gradFill>
            <a:gsLst>
              <a:gs pos="0">
                <a:srgbClr val="FFFFCC"/>
              </a:gs>
              <a:gs pos="78000">
                <a:schemeClr val="accent6">
                  <a:lumMod val="75000"/>
                </a:schemeClr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январь-декабрь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810312" y="1104900"/>
            <a:ext cx="1952752" cy="1130300"/>
          </a:xfrm>
          <a:prstGeom prst="ellipse">
            <a:avLst/>
          </a:prstGeom>
          <a:gradFill>
            <a:gsLst>
              <a:gs pos="12000">
                <a:srgbClr val="FDFFE7"/>
              </a:gs>
              <a:gs pos="74000">
                <a:schemeClr val="accent3">
                  <a:lumMod val="7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нварь-май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771177" y="4368800"/>
            <a:ext cx="1892174" cy="1231901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8000">
                <a:schemeClr val="accent2">
                  <a:shade val="94000"/>
                  <a:lumMod val="94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август-ноябрь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744016" y="5778500"/>
            <a:ext cx="1928388" cy="1079500"/>
          </a:xfrm>
          <a:prstGeom prst="ellipse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78000">
                <a:schemeClr val="accent3">
                  <a:shade val="94000"/>
                  <a:lumMod val="94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ноябрь-декабрь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11" name="Прямоугольник 10"/>
          <p:cNvSpPr/>
          <p:nvPr/>
        </p:nvSpPr>
        <p:spPr>
          <a:xfrm>
            <a:off x="6807200" y="964861"/>
            <a:ext cx="3098800" cy="1754326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подготовка и составление отчетности об исполнении </a:t>
            </a:r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за предыдущий год. Готовится </a:t>
            </a: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решения Совета депутатов об исполнении бюджета, направляемый для проверки в контрольно-счетную палату, назначаются публичные слушания и по </a:t>
            </a:r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итогу отчет выносится </a:t>
            </a: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утверждение Советом депутатов городского округа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07200" y="2730500"/>
            <a:ext cx="3098800" cy="1792425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</a:t>
            </a:r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текущего года </a:t>
            </a: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организуется Финансовым управлением Администрации Талдомского городского округа на основе сводной бюджетной росписи и кассового плана. Бюджет исполняется по доходам, расходам и источникам финансирования дефицита бюджета на основе принципов единства кассы и подведомственности расходов</a:t>
            </a:r>
          </a:p>
        </p:txBody>
      </p:sp>
      <p:sp>
        <p:nvSpPr>
          <p:cNvPr id="13" name="Прямоугольник 12"/>
          <p:cNvSpPr/>
          <p:nvPr/>
        </p:nvSpPr>
        <p:spPr>
          <a:xfrm rot="10800000" flipH="1" flipV="1">
            <a:off x="9906000" y="5089476"/>
            <a:ext cx="1537580" cy="276999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10800000" flipV="1">
            <a:off x="6783057" y="5853034"/>
            <a:ext cx="3224543" cy="830997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Подготовленный </a:t>
            </a: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бюджета вносится в Совет депутатов  Талдомского городского округа, рассматривается и утверждается до начала очередного финансового года</a:t>
            </a:r>
          </a:p>
        </p:txBody>
      </p:sp>
      <p:sp>
        <p:nvSpPr>
          <p:cNvPr id="15" name="Прямоугольник 14"/>
          <p:cNvSpPr/>
          <p:nvPr/>
        </p:nvSpPr>
        <p:spPr>
          <a:xfrm rot="10800000" flipV="1">
            <a:off x="6769099" y="4419600"/>
            <a:ext cx="3136899" cy="1436751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Составляется прогноз социально-экономического развития, определяются основные характеристики бюджета на очередной финансовый год и плановый период, налоговая, бюджетная и долговая политика на предстоящий трехлетний период </a:t>
            </a:r>
          </a:p>
        </p:txBody>
      </p:sp>
    </p:spTree>
    <p:extLst>
      <p:ext uri="{BB962C8B-B14F-4D97-AF65-F5344CB8AC3E}">
        <p14:creationId xmlns:p14="http://schemas.microsoft.com/office/powerpoint/2010/main" val="151798393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расходы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484914"/>
              </p:ext>
            </p:extLst>
          </p:nvPr>
        </p:nvGraphicFramePr>
        <p:xfrm>
          <a:off x="0" y="1087816"/>
          <a:ext cx="9906000" cy="5770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7039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122533">
                  <a:extLst>
                    <a:ext uri="{9D8B030D-6E8A-4147-A177-3AD203B41FA5}">
                      <a16:colId xmlns:a16="http://schemas.microsoft.com/office/drawing/2014/main" val="209265111"/>
                    </a:ext>
                  </a:extLst>
                </a:gridCol>
                <a:gridCol w="1104694">
                  <a:extLst>
                    <a:ext uri="{9D8B030D-6E8A-4147-A177-3AD203B41FA5}">
                      <a16:colId xmlns:a16="http://schemas.microsoft.com/office/drawing/2014/main" val="792053087"/>
                    </a:ext>
                  </a:extLst>
                </a:gridCol>
                <a:gridCol w="536533">
                  <a:extLst>
                    <a:ext uri="{9D8B030D-6E8A-4147-A177-3AD203B41FA5}">
                      <a16:colId xmlns:a16="http://schemas.microsoft.com/office/drawing/2014/main" val="1073131279"/>
                    </a:ext>
                  </a:extLst>
                </a:gridCol>
                <a:gridCol w="783815">
                  <a:extLst>
                    <a:ext uri="{9D8B030D-6E8A-4147-A177-3AD203B41FA5}">
                      <a16:colId xmlns:a16="http://schemas.microsoft.com/office/drawing/2014/main" val="3438737359"/>
                    </a:ext>
                  </a:extLst>
                </a:gridCol>
                <a:gridCol w="507580">
                  <a:extLst>
                    <a:ext uri="{9D8B030D-6E8A-4147-A177-3AD203B41FA5}">
                      <a16:colId xmlns:a16="http://schemas.microsoft.com/office/drawing/2014/main" val="3924038414"/>
                    </a:ext>
                  </a:extLst>
                </a:gridCol>
                <a:gridCol w="774764">
                  <a:extLst>
                    <a:ext uri="{9D8B030D-6E8A-4147-A177-3AD203B41FA5}">
                      <a16:colId xmlns:a16="http://schemas.microsoft.com/office/drawing/2014/main" val="412512508"/>
                    </a:ext>
                  </a:extLst>
                </a:gridCol>
                <a:gridCol w="530735">
                  <a:extLst>
                    <a:ext uri="{9D8B030D-6E8A-4147-A177-3AD203B41FA5}">
                      <a16:colId xmlns:a16="http://schemas.microsoft.com/office/drawing/2014/main" val="4252293865"/>
                    </a:ext>
                  </a:extLst>
                </a:gridCol>
                <a:gridCol w="234268">
                  <a:extLst>
                    <a:ext uri="{9D8B030D-6E8A-4147-A177-3AD203B41FA5}">
                      <a16:colId xmlns:a16="http://schemas.microsoft.com/office/drawing/2014/main" val="209936469"/>
                    </a:ext>
                  </a:extLst>
                </a:gridCol>
                <a:gridCol w="566146">
                  <a:extLst>
                    <a:ext uri="{9D8B030D-6E8A-4147-A177-3AD203B41FA5}">
                      <a16:colId xmlns:a16="http://schemas.microsoft.com/office/drawing/2014/main" val="201032080"/>
                    </a:ext>
                  </a:extLst>
                </a:gridCol>
                <a:gridCol w="453176">
                  <a:extLst>
                    <a:ext uri="{9D8B030D-6E8A-4147-A177-3AD203B41FA5}">
                      <a16:colId xmlns:a16="http://schemas.microsoft.com/office/drawing/2014/main" val="3770588397"/>
                    </a:ext>
                  </a:extLst>
                </a:gridCol>
                <a:gridCol w="693824">
                  <a:extLst>
                    <a:ext uri="{9D8B030D-6E8A-4147-A177-3AD203B41FA5}">
                      <a16:colId xmlns:a16="http://schemas.microsoft.com/office/drawing/2014/main" val="25283251"/>
                    </a:ext>
                  </a:extLst>
                </a:gridCol>
                <a:gridCol w="119142">
                  <a:extLst>
                    <a:ext uri="{9D8B030D-6E8A-4147-A177-3AD203B41FA5}">
                      <a16:colId xmlns:a16="http://schemas.microsoft.com/office/drawing/2014/main" val="478338116"/>
                    </a:ext>
                  </a:extLst>
                </a:gridCol>
                <a:gridCol w="390438">
                  <a:extLst>
                    <a:ext uri="{9D8B030D-6E8A-4147-A177-3AD203B41FA5}">
                      <a16:colId xmlns:a16="http://schemas.microsoft.com/office/drawing/2014/main" val="2019340687"/>
                    </a:ext>
                  </a:extLst>
                </a:gridCol>
                <a:gridCol w="119142">
                  <a:extLst>
                    <a:ext uri="{9D8B030D-6E8A-4147-A177-3AD203B41FA5}">
                      <a16:colId xmlns:a16="http://schemas.microsoft.com/office/drawing/2014/main" val="1771146815"/>
                    </a:ext>
                  </a:extLst>
                </a:gridCol>
                <a:gridCol w="622171">
                  <a:extLst>
                    <a:ext uri="{9D8B030D-6E8A-4147-A177-3AD203B41FA5}">
                      <a16:colId xmlns:a16="http://schemas.microsoft.com/office/drawing/2014/main" val="3626156557"/>
                    </a:ext>
                  </a:extLst>
                </a:gridCol>
              </a:tblGrid>
              <a:tr h="462519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1717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801700">
                <a:tc gridSpan="16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334249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 муниципальных учреждений-общеобразовательные организации, оказывающие услуги дошкольного, начального общего, основного общего, среднего общего образования (питание учащихся в школе-интернате)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95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8 994,17</a:t>
                      </a:r>
                    </a:p>
                    <a:p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10 230,0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95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8 330,0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8 330,0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8 330,0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4432300"/>
            <a:ext cx="2819400" cy="24257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500" y="4432299"/>
            <a:ext cx="2959099" cy="242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20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412272"/>
              </p:ext>
            </p:extLst>
          </p:nvPr>
        </p:nvGraphicFramePr>
        <p:xfrm>
          <a:off x="0" y="1283354"/>
          <a:ext cx="9906720" cy="5590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3279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787123">
                  <a:extLst>
                    <a:ext uri="{9D8B030D-6E8A-4147-A177-3AD203B41FA5}">
                      <a16:colId xmlns:a16="http://schemas.microsoft.com/office/drawing/2014/main" val="757845808"/>
                    </a:ext>
                  </a:extLst>
                </a:gridCol>
                <a:gridCol w="204722">
                  <a:extLst>
                    <a:ext uri="{9D8B030D-6E8A-4147-A177-3AD203B41FA5}">
                      <a16:colId xmlns:a16="http://schemas.microsoft.com/office/drawing/2014/main" val="1875531120"/>
                    </a:ext>
                  </a:extLst>
                </a:gridCol>
                <a:gridCol w="1254582">
                  <a:extLst>
                    <a:ext uri="{9D8B030D-6E8A-4147-A177-3AD203B41FA5}">
                      <a16:colId xmlns:a16="http://schemas.microsoft.com/office/drawing/2014/main" val="2582375963"/>
                    </a:ext>
                  </a:extLst>
                </a:gridCol>
                <a:gridCol w="772970">
                  <a:extLst>
                    <a:ext uri="{9D8B030D-6E8A-4147-A177-3AD203B41FA5}">
                      <a16:colId xmlns:a16="http://schemas.microsoft.com/office/drawing/2014/main" val="2836955306"/>
                    </a:ext>
                  </a:extLst>
                </a:gridCol>
                <a:gridCol w="762526">
                  <a:extLst>
                    <a:ext uri="{9D8B030D-6E8A-4147-A177-3AD203B41FA5}">
                      <a16:colId xmlns:a16="http://schemas.microsoft.com/office/drawing/2014/main" val="2108994429"/>
                    </a:ext>
                  </a:extLst>
                </a:gridCol>
                <a:gridCol w="737596">
                  <a:extLst>
                    <a:ext uri="{9D8B030D-6E8A-4147-A177-3AD203B41FA5}">
                      <a16:colId xmlns:a16="http://schemas.microsoft.com/office/drawing/2014/main" val="3723564215"/>
                    </a:ext>
                  </a:extLst>
                </a:gridCol>
                <a:gridCol w="654964">
                  <a:extLst>
                    <a:ext uri="{9D8B030D-6E8A-4147-A177-3AD203B41FA5}">
                      <a16:colId xmlns:a16="http://schemas.microsoft.com/office/drawing/2014/main" val="2961506914"/>
                    </a:ext>
                  </a:extLst>
                </a:gridCol>
                <a:gridCol w="491223">
                  <a:extLst>
                    <a:ext uri="{9D8B030D-6E8A-4147-A177-3AD203B41FA5}">
                      <a16:colId xmlns:a16="http://schemas.microsoft.com/office/drawing/2014/main" val="2793272898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840114233"/>
                    </a:ext>
                  </a:extLst>
                </a:gridCol>
                <a:gridCol w="573781">
                  <a:extLst>
                    <a:ext uri="{9D8B030D-6E8A-4147-A177-3AD203B41FA5}">
                      <a16:colId xmlns:a16="http://schemas.microsoft.com/office/drawing/2014/main" val="3588096224"/>
                    </a:ext>
                  </a:extLst>
                </a:gridCol>
                <a:gridCol w="521925">
                  <a:extLst>
                    <a:ext uri="{9D8B030D-6E8A-4147-A177-3AD203B41FA5}">
                      <a16:colId xmlns:a16="http://schemas.microsoft.com/office/drawing/2014/main" val="748782663"/>
                    </a:ext>
                  </a:extLst>
                </a:gridCol>
                <a:gridCol w="543385">
                  <a:extLst>
                    <a:ext uri="{9D8B030D-6E8A-4147-A177-3AD203B41FA5}">
                      <a16:colId xmlns:a16="http://schemas.microsoft.com/office/drawing/2014/main" val="1819963146"/>
                    </a:ext>
                  </a:extLst>
                </a:gridCol>
                <a:gridCol w="607183">
                  <a:extLst>
                    <a:ext uri="{9D8B030D-6E8A-4147-A177-3AD203B41FA5}">
                      <a16:colId xmlns:a16="http://schemas.microsoft.com/office/drawing/2014/main" val="2697857749"/>
                    </a:ext>
                  </a:extLst>
                </a:gridCol>
                <a:gridCol w="614621">
                  <a:extLst>
                    <a:ext uri="{9D8B030D-6E8A-4147-A177-3AD203B41FA5}">
                      <a16:colId xmlns:a16="http://schemas.microsoft.com/office/drawing/2014/main" val="3539303771"/>
                    </a:ext>
                  </a:extLst>
                </a:gridCol>
              </a:tblGrid>
              <a:tr h="507548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3196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073231">
                <a:tc gridSpan="15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2690007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 муниципальных учреждений-общеобразовательные организации, оказывающие услуги дошкольного, начального общего, основного общего, среднего общего образования (компенсация на приобретение школьной формы)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Родители обучающиеся из многодетных семей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1 000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1 390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1 932,00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1 390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2 781,00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1 390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2 781,00</a:t>
                      </a:r>
                    </a:p>
                    <a:p>
                      <a:pPr algn="ctr"/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1 390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50E82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50E82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2 781,00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50E82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900" y="4800600"/>
            <a:ext cx="41021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30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960567"/>
              </p:ext>
            </p:extLst>
          </p:nvPr>
        </p:nvGraphicFramePr>
        <p:xfrm>
          <a:off x="1" y="1149791"/>
          <a:ext cx="9905999" cy="65925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8317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220287">
                  <a:extLst>
                    <a:ext uri="{9D8B030D-6E8A-4147-A177-3AD203B41FA5}">
                      <a16:colId xmlns:a16="http://schemas.microsoft.com/office/drawing/2014/main" val="3924463800"/>
                    </a:ext>
                  </a:extLst>
                </a:gridCol>
                <a:gridCol w="1393733">
                  <a:extLst>
                    <a:ext uri="{9D8B030D-6E8A-4147-A177-3AD203B41FA5}">
                      <a16:colId xmlns:a16="http://schemas.microsoft.com/office/drawing/2014/main" val="1409911897"/>
                    </a:ext>
                  </a:extLst>
                </a:gridCol>
                <a:gridCol w="580079">
                  <a:extLst>
                    <a:ext uri="{9D8B030D-6E8A-4147-A177-3AD203B41FA5}">
                      <a16:colId xmlns:a16="http://schemas.microsoft.com/office/drawing/2014/main" val="2774857974"/>
                    </a:ext>
                  </a:extLst>
                </a:gridCol>
                <a:gridCol w="643870">
                  <a:extLst>
                    <a:ext uri="{9D8B030D-6E8A-4147-A177-3AD203B41FA5}">
                      <a16:colId xmlns:a16="http://schemas.microsoft.com/office/drawing/2014/main" val="541585988"/>
                    </a:ext>
                  </a:extLst>
                </a:gridCol>
                <a:gridCol w="555496">
                  <a:extLst>
                    <a:ext uri="{9D8B030D-6E8A-4147-A177-3AD203B41FA5}">
                      <a16:colId xmlns:a16="http://schemas.microsoft.com/office/drawing/2014/main" val="1068869418"/>
                    </a:ext>
                  </a:extLst>
                </a:gridCol>
                <a:gridCol w="631245">
                  <a:extLst>
                    <a:ext uri="{9D8B030D-6E8A-4147-A177-3AD203B41FA5}">
                      <a16:colId xmlns:a16="http://schemas.microsoft.com/office/drawing/2014/main" val="3667420099"/>
                    </a:ext>
                  </a:extLst>
                </a:gridCol>
                <a:gridCol w="479747">
                  <a:extLst>
                    <a:ext uri="{9D8B030D-6E8A-4147-A177-3AD203B41FA5}">
                      <a16:colId xmlns:a16="http://schemas.microsoft.com/office/drawing/2014/main" val="3404385717"/>
                    </a:ext>
                  </a:extLst>
                </a:gridCol>
                <a:gridCol w="639948">
                  <a:extLst>
                    <a:ext uri="{9D8B030D-6E8A-4147-A177-3AD203B41FA5}">
                      <a16:colId xmlns:a16="http://schemas.microsoft.com/office/drawing/2014/main" val="3932347020"/>
                    </a:ext>
                  </a:extLst>
                </a:gridCol>
                <a:gridCol w="413584">
                  <a:extLst>
                    <a:ext uri="{9D8B030D-6E8A-4147-A177-3AD203B41FA5}">
                      <a16:colId xmlns:a16="http://schemas.microsoft.com/office/drawing/2014/main" val="663130523"/>
                    </a:ext>
                  </a:extLst>
                </a:gridCol>
                <a:gridCol w="740201">
                  <a:extLst>
                    <a:ext uri="{9D8B030D-6E8A-4147-A177-3AD203B41FA5}">
                      <a16:colId xmlns:a16="http://schemas.microsoft.com/office/drawing/2014/main" val="384305277"/>
                    </a:ext>
                  </a:extLst>
                </a:gridCol>
                <a:gridCol w="499998">
                  <a:extLst>
                    <a:ext uri="{9D8B030D-6E8A-4147-A177-3AD203B41FA5}">
                      <a16:colId xmlns:a16="http://schemas.microsoft.com/office/drawing/2014/main" val="2435961602"/>
                    </a:ext>
                  </a:extLst>
                </a:gridCol>
                <a:gridCol w="689494">
                  <a:extLst>
                    <a:ext uri="{9D8B030D-6E8A-4147-A177-3AD203B41FA5}">
                      <a16:colId xmlns:a16="http://schemas.microsoft.com/office/drawing/2014/main" val="2940280608"/>
                    </a:ext>
                  </a:extLst>
                </a:gridCol>
              </a:tblGrid>
              <a:tr h="452227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5375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055197">
                <a:tc gridSpan="13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51411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 муниципальных учреждений – дошкольные образовательные организации (питание детей из малообеспеченных семей)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Воспитанники 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10 567,2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12 951,9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12 951,9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12 951,9</a:t>
                      </a:r>
                    </a:p>
                    <a:p>
                      <a:pPr algn="ctr"/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</a:t>
                      </a:r>
                    </a:p>
                    <a:p>
                      <a:pPr algn="ctr"/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12 951,9</a:t>
                      </a:r>
                    </a:p>
                    <a:p>
                      <a:pPr algn="ctr"/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5105399"/>
            <a:ext cx="4622800" cy="264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068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154064"/>
              </p:ext>
            </p:extLst>
          </p:nvPr>
        </p:nvGraphicFramePr>
        <p:xfrm>
          <a:off x="-1942" y="1200590"/>
          <a:ext cx="9907941" cy="6585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3739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159523">
                  <a:extLst>
                    <a:ext uri="{9D8B030D-6E8A-4147-A177-3AD203B41FA5}">
                      <a16:colId xmlns:a16="http://schemas.microsoft.com/office/drawing/2014/main" val="2240386351"/>
                    </a:ext>
                  </a:extLst>
                </a:gridCol>
                <a:gridCol w="1260129">
                  <a:extLst>
                    <a:ext uri="{9D8B030D-6E8A-4147-A177-3AD203B41FA5}">
                      <a16:colId xmlns:a16="http://schemas.microsoft.com/office/drawing/2014/main" val="2472156930"/>
                    </a:ext>
                  </a:extLst>
                </a:gridCol>
                <a:gridCol w="606058">
                  <a:extLst>
                    <a:ext uri="{9D8B030D-6E8A-4147-A177-3AD203B41FA5}">
                      <a16:colId xmlns:a16="http://schemas.microsoft.com/office/drawing/2014/main" val="465049207"/>
                    </a:ext>
                  </a:extLst>
                </a:gridCol>
                <a:gridCol w="658447">
                  <a:extLst>
                    <a:ext uri="{9D8B030D-6E8A-4147-A177-3AD203B41FA5}">
                      <a16:colId xmlns:a16="http://schemas.microsoft.com/office/drawing/2014/main" val="3864349501"/>
                    </a:ext>
                  </a:extLst>
                </a:gridCol>
                <a:gridCol w="657087">
                  <a:extLst>
                    <a:ext uri="{9D8B030D-6E8A-4147-A177-3AD203B41FA5}">
                      <a16:colId xmlns:a16="http://schemas.microsoft.com/office/drawing/2014/main" val="1307739466"/>
                    </a:ext>
                  </a:extLst>
                </a:gridCol>
                <a:gridCol w="615712">
                  <a:extLst>
                    <a:ext uri="{9D8B030D-6E8A-4147-A177-3AD203B41FA5}">
                      <a16:colId xmlns:a16="http://schemas.microsoft.com/office/drawing/2014/main" val="331495475"/>
                    </a:ext>
                  </a:extLst>
                </a:gridCol>
                <a:gridCol w="458154">
                  <a:extLst>
                    <a:ext uri="{9D8B030D-6E8A-4147-A177-3AD203B41FA5}">
                      <a16:colId xmlns:a16="http://schemas.microsoft.com/office/drawing/2014/main" val="20045953"/>
                    </a:ext>
                  </a:extLst>
                </a:gridCol>
                <a:gridCol w="619128">
                  <a:extLst>
                    <a:ext uri="{9D8B030D-6E8A-4147-A177-3AD203B41FA5}">
                      <a16:colId xmlns:a16="http://schemas.microsoft.com/office/drawing/2014/main" val="3011991697"/>
                    </a:ext>
                  </a:extLst>
                </a:gridCol>
                <a:gridCol w="423483">
                  <a:extLst>
                    <a:ext uri="{9D8B030D-6E8A-4147-A177-3AD203B41FA5}">
                      <a16:colId xmlns:a16="http://schemas.microsoft.com/office/drawing/2014/main" val="2514679370"/>
                    </a:ext>
                  </a:extLst>
                </a:gridCol>
                <a:gridCol w="619128">
                  <a:extLst>
                    <a:ext uri="{9D8B030D-6E8A-4147-A177-3AD203B41FA5}">
                      <a16:colId xmlns:a16="http://schemas.microsoft.com/office/drawing/2014/main" val="3937815020"/>
                    </a:ext>
                  </a:extLst>
                </a:gridCol>
                <a:gridCol w="531080">
                  <a:extLst>
                    <a:ext uri="{9D8B030D-6E8A-4147-A177-3AD203B41FA5}">
                      <a16:colId xmlns:a16="http://schemas.microsoft.com/office/drawing/2014/main" val="3482322495"/>
                    </a:ext>
                  </a:extLst>
                </a:gridCol>
                <a:gridCol w="596273">
                  <a:extLst>
                    <a:ext uri="{9D8B030D-6E8A-4147-A177-3AD203B41FA5}">
                      <a16:colId xmlns:a16="http://schemas.microsoft.com/office/drawing/2014/main" val="1649828658"/>
                    </a:ext>
                  </a:extLst>
                </a:gridCol>
              </a:tblGrid>
              <a:tr h="32341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422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108060">
                <a:tc gridSpan="13"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75578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Компенсация проезда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месту учебы и обратно отдельным категориям обучающихся на очной форме обучения муниципальных общеобразовательных организаций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</a:p>
                    <a:p>
                      <a:pPr algn="ctr"/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</a:p>
                    <a:p>
                      <a:pPr algn="ctr"/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300" y="5168900"/>
            <a:ext cx="2679700" cy="260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5156200"/>
            <a:ext cx="25400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95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630193"/>
              </p:ext>
            </p:extLst>
          </p:nvPr>
        </p:nvGraphicFramePr>
        <p:xfrm>
          <a:off x="0" y="1054100"/>
          <a:ext cx="9905999" cy="58038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8884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158535">
                  <a:extLst>
                    <a:ext uri="{9D8B030D-6E8A-4147-A177-3AD203B41FA5}">
                      <a16:colId xmlns:a16="http://schemas.microsoft.com/office/drawing/2014/main" val="4174848835"/>
                    </a:ext>
                  </a:extLst>
                </a:gridCol>
                <a:gridCol w="1260359">
                  <a:extLst>
                    <a:ext uri="{9D8B030D-6E8A-4147-A177-3AD203B41FA5}">
                      <a16:colId xmlns:a16="http://schemas.microsoft.com/office/drawing/2014/main" val="3475564080"/>
                    </a:ext>
                  </a:extLst>
                </a:gridCol>
                <a:gridCol w="609816">
                  <a:extLst>
                    <a:ext uri="{9D8B030D-6E8A-4147-A177-3AD203B41FA5}">
                      <a16:colId xmlns:a16="http://schemas.microsoft.com/office/drawing/2014/main" val="2774857974"/>
                    </a:ext>
                  </a:extLst>
                </a:gridCol>
                <a:gridCol w="656124">
                  <a:extLst>
                    <a:ext uri="{9D8B030D-6E8A-4147-A177-3AD203B41FA5}">
                      <a16:colId xmlns:a16="http://schemas.microsoft.com/office/drawing/2014/main" val="2149076243"/>
                    </a:ext>
                  </a:extLst>
                </a:gridCol>
                <a:gridCol w="614577">
                  <a:extLst>
                    <a:ext uri="{9D8B030D-6E8A-4147-A177-3AD203B41FA5}">
                      <a16:colId xmlns:a16="http://schemas.microsoft.com/office/drawing/2014/main" val="224986157"/>
                    </a:ext>
                  </a:extLst>
                </a:gridCol>
                <a:gridCol w="664747">
                  <a:extLst>
                    <a:ext uri="{9D8B030D-6E8A-4147-A177-3AD203B41FA5}">
                      <a16:colId xmlns:a16="http://schemas.microsoft.com/office/drawing/2014/main" val="3474266832"/>
                    </a:ext>
                  </a:extLst>
                </a:gridCol>
                <a:gridCol w="539323">
                  <a:extLst>
                    <a:ext uri="{9D8B030D-6E8A-4147-A177-3AD203B41FA5}">
                      <a16:colId xmlns:a16="http://schemas.microsoft.com/office/drawing/2014/main" val="2421964640"/>
                    </a:ext>
                  </a:extLst>
                </a:gridCol>
                <a:gridCol w="677290">
                  <a:extLst>
                    <a:ext uri="{9D8B030D-6E8A-4147-A177-3AD203B41FA5}">
                      <a16:colId xmlns:a16="http://schemas.microsoft.com/office/drawing/2014/main" val="1495783996"/>
                    </a:ext>
                  </a:extLst>
                </a:gridCol>
                <a:gridCol w="615066">
                  <a:extLst>
                    <a:ext uri="{9D8B030D-6E8A-4147-A177-3AD203B41FA5}">
                      <a16:colId xmlns:a16="http://schemas.microsoft.com/office/drawing/2014/main" val="1479957824"/>
                    </a:ext>
                  </a:extLst>
                </a:gridCol>
                <a:gridCol w="459661">
                  <a:extLst>
                    <a:ext uri="{9D8B030D-6E8A-4147-A177-3AD203B41FA5}">
                      <a16:colId xmlns:a16="http://schemas.microsoft.com/office/drawing/2014/main" val="6250391"/>
                    </a:ext>
                  </a:extLst>
                </a:gridCol>
                <a:gridCol w="656431">
                  <a:extLst>
                    <a:ext uri="{9D8B030D-6E8A-4147-A177-3AD203B41FA5}">
                      <a16:colId xmlns:a16="http://schemas.microsoft.com/office/drawing/2014/main" val="4118118309"/>
                    </a:ext>
                  </a:extLst>
                </a:gridCol>
                <a:gridCol w="485186">
                  <a:extLst>
                    <a:ext uri="{9D8B030D-6E8A-4147-A177-3AD203B41FA5}">
                      <a16:colId xmlns:a16="http://schemas.microsoft.com/office/drawing/2014/main" val="3901838471"/>
                    </a:ext>
                  </a:extLst>
                </a:gridCol>
              </a:tblGrid>
              <a:tr h="46173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2004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094252">
                <a:tc gridSpan="13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047419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семей отдельных категорий граждан от платы, взимаемой за присмотр и уход за ребенком в муниципальных образовательных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организациях, реализующих программы дошкольного образования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656,0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656,0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  <a:p>
                      <a:pPr algn="ctr"/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algn="ctr"/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 title="ОСВОБОЖЕНИЕ ОТ РОДИТЕЛЬСКОЙ ПЛАТЫ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917017"/>
            <a:ext cx="4800600" cy="194098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flipH="1">
            <a:off x="7962900" y="5867251"/>
            <a:ext cx="1943100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gradFill>
                  <a:gsLst>
                    <a:gs pos="0">
                      <a:schemeClr val="bg2">
                        <a:tint val="97000"/>
                        <a:hueMod val="92000"/>
                        <a:satMod val="169000"/>
                        <a:lumMod val="164000"/>
                      </a:schemeClr>
                    </a:gs>
                    <a:gs pos="78000">
                      <a:srgbClr val="FF0000"/>
                    </a:gs>
                  </a:gsLst>
                  <a:lin ang="6120000" scaled="1"/>
                </a:gra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Освобожден</a:t>
            </a:r>
            <a:r>
              <a:rPr lang="ru-RU" sz="2400" dirty="0">
                <a:gradFill>
                  <a:gsLst>
                    <a:gs pos="0">
                      <a:schemeClr val="bg2">
                        <a:tint val="97000"/>
                        <a:hueMod val="92000"/>
                        <a:satMod val="169000"/>
                        <a:lumMod val="164000"/>
                      </a:schemeClr>
                    </a:gs>
                    <a:gs pos="78000">
                      <a:srgbClr val="FF0000"/>
                    </a:gs>
                  </a:gsLst>
                  <a:lin ang="6120000" scaled="1"/>
                </a:gra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0864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430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662449"/>
              </p:ext>
            </p:extLst>
          </p:nvPr>
        </p:nvGraphicFramePr>
        <p:xfrm>
          <a:off x="-1" y="1120398"/>
          <a:ext cx="9906001" cy="5750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1351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172526">
                  <a:extLst>
                    <a:ext uri="{9D8B030D-6E8A-4147-A177-3AD203B41FA5}">
                      <a16:colId xmlns:a16="http://schemas.microsoft.com/office/drawing/2014/main" val="4174848835"/>
                    </a:ext>
                  </a:extLst>
                </a:gridCol>
                <a:gridCol w="1275579">
                  <a:extLst>
                    <a:ext uri="{9D8B030D-6E8A-4147-A177-3AD203B41FA5}">
                      <a16:colId xmlns:a16="http://schemas.microsoft.com/office/drawing/2014/main" val="3475564080"/>
                    </a:ext>
                  </a:extLst>
                </a:gridCol>
                <a:gridCol w="717304">
                  <a:extLst>
                    <a:ext uri="{9D8B030D-6E8A-4147-A177-3AD203B41FA5}">
                      <a16:colId xmlns:a16="http://schemas.microsoft.com/office/drawing/2014/main" val="2774857974"/>
                    </a:ext>
                  </a:extLst>
                </a:gridCol>
                <a:gridCol w="572651">
                  <a:extLst>
                    <a:ext uri="{9D8B030D-6E8A-4147-A177-3AD203B41FA5}">
                      <a16:colId xmlns:a16="http://schemas.microsoft.com/office/drawing/2014/main" val="3864349501"/>
                    </a:ext>
                  </a:extLst>
                </a:gridCol>
                <a:gridCol w="118204">
                  <a:extLst>
                    <a:ext uri="{9D8B030D-6E8A-4147-A177-3AD203B41FA5}">
                      <a16:colId xmlns:a16="http://schemas.microsoft.com/office/drawing/2014/main" val="1642420247"/>
                    </a:ext>
                  </a:extLst>
                </a:gridCol>
                <a:gridCol w="680360">
                  <a:extLst>
                    <a:ext uri="{9D8B030D-6E8A-4147-A177-3AD203B41FA5}">
                      <a16:colId xmlns:a16="http://schemas.microsoft.com/office/drawing/2014/main" val="1307739466"/>
                    </a:ext>
                  </a:extLst>
                </a:gridCol>
                <a:gridCol w="649956">
                  <a:extLst>
                    <a:ext uri="{9D8B030D-6E8A-4147-A177-3AD203B41FA5}">
                      <a16:colId xmlns:a16="http://schemas.microsoft.com/office/drawing/2014/main" val="331495475"/>
                    </a:ext>
                  </a:extLst>
                </a:gridCol>
                <a:gridCol w="189246">
                  <a:extLst>
                    <a:ext uri="{9D8B030D-6E8A-4147-A177-3AD203B41FA5}">
                      <a16:colId xmlns:a16="http://schemas.microsoft.com/office/drawing/2014/main" val="819877028"/>
                    </a:ext>
                  </a:extLst>
                </a:gridCol>
                <a:gridCol w="445448">
                  <a:extLst>
                    <a:ext uri="{9D8B030D-6E8A-4147-A177-3AD203B41FA5}">
                      <a16:colId xmlns:a16="http://schemas.microsoft.com/office/drawing/2014/main" val="253172668"/>
                    </a:ext>
                  </a:extLst>
                </a:gridCol>
                <a:gridCol w="202296">
                  <a:extLst>
                    <a:ext uri="{9D8B030D-6E8A-4147-A177-3AD203B41FA5}">
                      <a16:colId xmlns:a16="http://schemas.microsoft.com/office/drawing/2014/main" val="3914570340"/>
                    </a:ext>
                  </a:extLst>
                </a:gridCol>
                <a:gridCol w="298208">
                  <a:extLst>
                    <a:ext uri="{9D8B030D-6E8A-4147-A177-3AD203B41FA5}">
                      <a16:colId xmlns:a16="http://schemas.microsoft.com/office/drawing/2014/main" val="1227614888"/>
                    </a:ext>
                  </a:extLst>
                </a:gridCol>
                <a:gridCol w="159576">
                  <a:extLst>
                    <a:ext uri="{9D8B030D-6E8A-4147-A177-3AD203B41FA5}">
                      <a16:colId xmlns:a16="http://schemas.microsoft.com/office/drawing/2014/main" val="2408441753"/>
                    </a:ext>
                  </a:extLst>
                </a:gridCol>
                <a:gridCol w="354354">
                  <a:extLst>
                    <a:ext uri="{9D8B030D-6E8A-4147-A177-3AD203B41FA5}">
                      <a16:colId xmlns:a16="http://schemas.microsoft.com/office/drawing/2014/main" val="221301754"/>
                    </a:ext>
                  </a:extLst>
                </a:gridCol>
                <a:gridCol w="501011">
                  <a:extLst>
                    <a:ext uri="{9D8B030D-6E8A-4147-A177-3AD203B41FA5}">
                      <a16:colId xmlns:a16="http://schemas.microsoft.com/office/drawing/2014/main" val="844862658"/>
                    </a:ext>
                  </a:extLst>
                </a:gridCol>
                <a:gridCol w="542267">
                  <a:extLst>
                    <a:ext uri="{9D8B030D-6E8A-4147-A177-3AD203B41FA5}">
                      <a16:colId xmlns:a16="http://schemas.microsoft.com/office/drawing/2014/main" val="3796236405"/>
                    </a:ext>
                  </a:extLst>
                </a:gridCol>
                <a:gridCol w="485664">
                  <a:extLst>
                    <a:ext uri="{9D8B030D-6E8A-4147-A177-3AD203B41FA5}">
                      <a16:colId xmlns:a16="http://schemas.microsoft.com/office/drawing/2014/main" val="2231224127"/>
                    </a:ext>
                  </a:extLst>
                </a:gridCol>
              </a:tblGrid>
              <a:tr h="423285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0017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025864">
                <a:tc gridSpan="17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14426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детям отдельных категорий граждан права бесплатного посещения занятий по дополнительным образовательным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программам, реализуемым на платной основе в муниципальных образовательных организациях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0" y="4597400"/>
            <a:ext cx="45085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422937"/>
              </p:ext>
            </p:extLst>
          </p:nvPr>
        </p:nvGraphicFramePr>
        <p:xfrm>
          <a:off x="1" y="1155699"/>
          <a:ext cx="9906001" cy="5724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6189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264212">
                  <a:extLst>
                    <a:ext uri="{9D8B030D-6E8A-4147-A177-3AD203B41FA5}">
                      <a16:colId xmlns:a16="http://schemas.microsoft.com/office/drawing/2014/main" val="4255974964"/>
                    </a:ext>
                  </a:extLst>
                </a:gridCol>
                <a:gridCol w="1007917">
                  <a:extLst>
                    <a:ext uri="{9D8B030D-6E8A-4147-A177-3AD203B41FA5}">
                      <a16:colId xmlns:a16="http://schemas.microsoft.com/office/drawing/2014/main" val="3823438162"/>
                    </a:ext>
                  </a:extLst>
                </a:gridCol>
                <a:gridCol w="1476322">
                  <a:extLst>
                    <a:ext uri="{9D8B030D-6E8A-4147-A177-3AD203B41FA5}">
                      <a16:colId xmlns:a16="http://schemas.microsoft.com/office/drawing/2014/main" val="4055833202"/>
                    </a:ext>
                  </a:extLst>
                </a:gridCol>
                <a:gridCol w="489782">
                  <a:extLst>
                    <a:ext uri="{9D8B030D-6E8A-4147-A177-3AD203B41FA5}">
                      <a16:colId xmlns:a16="http://schemas.microsoft.com/office/drawing/2014/main" val="144133442"/>
                    </a:ext>
                  </a:extLst>
                </a:gridCol>
                <a:gridCol w="122391">
                  <a:extLst>
                    <a:ext uri="{9D8B030D-6E8A-4147-A177-3AD203B41FA5}">
                      <a16:colId xmlns:a16="http://schemas.microsoft.com/office/drawing/2014/main" val="3848555667"/>
                    </a:ext>
                  </a:extLst>
                </a:gridCol>
                <a:gridCol w="477598">
                  <a:extLst>
                    <a:ext uri="{9D8B030D-6E8A-4147-A177-3AD203B41FA5}">
                      <a16:colId xmlns:a16="http://schemas.microsoft.com/office/drawing/2014/main" val="1175693806"/>
                    </a:ext>
                  </a:extLst>
                </a:gridCol>
                <a:gridCol w="122391">
                  <a:extLst>
                    <a:ext uri="{9D8B030D-6E8A-4147-A177-3AD203B41FA5}">
                      <a16:colId xmlns:a16="http://schemas.microsoft.com/office/drawing/2014/main" val="1529641028"/>
                    </a:ext>
                  </a:extLst>
                </a:gridCol>
                <a:gridCol w="502217">
                  <a:extLst>
                    <a:ext uri="{9D8B030D-6E8A-4147-A177-3AD203B41FA5}">
                      <a16:colId xmlns:a16="http://schemas.microsoft.com/office/drawing/2014/main" val="1307739466"/>
                    </a:ext>
                  </a:extLst>
                </a:gridCol>
                <a:gridCol w="603150">
                  <a:extLst>
                    <a:ext uri="{9D8B030D-6E8A-4147-A177-3AD203B41FA5}">
                      <a16:colId xmlns:a16="http://schemas.microsoft.com/office/drawing/2014/main" val="2928904082"/>
                    </a:ext>
                  </a:extLst>
                </a:gridCol>
                <a:gridCol w="627771">
                  <a:extLst>
                    <a:ext uri="{9D8B030D-6E8A-4147-A177-3AD203B41FA5}">
                      <a16:colId xmlns:a16="http://schemas.microsoft.com/office/drawing/2014/main" val="1952412216"/>
                    </a:ext>
                  </a:extLst>
                </a:gridCol>
                <a:gridCol w="562664">
                  <a:extLst>
                    <a:ext uri="{9D8B030D-6E8A-4147-A177-3AD203B41FA5}">
                      <a16:colId xmlns:a16="http://schemas.microsoft.com/office/drawing/2014/main" val="2131842239"/>
                    </a:ext>
                  </a:extLst>
                </a:gridCol>
                <a:gridCol w="122391">
                  <a:extLst>
                    <a:ext uri="{9D8B030D-6E8A-4147-A177-3AD203B41FA5}">
                      <a16:colId xmlns:a16="http://schemas.microsoft.com/office/drawing/2014/main" val="2430591766"/>
                    </a:ext>
                  </a:extLst>
                </a:gridCol>
                <a:gridCol w="375655">
                  <a:extLst>
                    <a:ext uri="{9D8B030D-6E8A-4147-A177-3AD203B41FA5}">
                      <a16:colId xmlns:a16="http://schemas.microsoft.com/office/drawing/2014/main" val="1350165781"/>
                    </a:ext>
                  </a:extLst>
                </a:gridCol>
                <a:gridCol w="203538">
                  <a:extLst>
                    <a:ext uri="{9D8B030D-6E8A-4147-A177-3AD203B41FA5}">
                      <a16:colId xmlns:a16="http://schemas.microsoft.com/office/drawing/2014/main" val="1790683550"/>
                    </a:ext>
                  </a:extLst>
                </a:gridCol>
                <a:gridCol w="336612">
                  <a:extLst>
                    <a:ext uri="{9D8B030D-6E8A-4147-A177-3AD203B41FA5}">
                      <a16:colId xmlns:a16="http://schemas.microsoft.com/office/drawing/2014/main" val="3155988945"/>
                    </a:ext>
                  </a:extLst>
                </a:gridCol>
                <a:gridCol w="122391">
                  <a:extLst>
                    <a:ext uri="{9D8B030D-6E8A-4147-A177-3AD203B41FA5}">
                      <a16:colId xmlns:a16="http://schemas.microsoft.com/office/drawing/2014/main" val="3882747837"/>
                    </a:ext>
                  </a:extLst>
                </a:gridCol>
                <a:gridCol w="362612">
                  <a:extLst>
                    <a:ext uri="{9D8B030D-6E8A-4147-A177-3AD203B41FA5}">
                      <a16:colId xmlns:a16="http://schemas.microsoft.com/office/drawing/2014/main" val="1412268841"/>
                    </a:ext>
                  </a:extLst>
                </a:gridCol>
                <a:gridCol w="122391">
                  <a:extLst>
                    <a:ext uri="{9D8B030D-6E8A-4147-A177-3AD203B41FA5}">
                      <a16:colId xmlns:a16="http://schemas.microsoft.com/office/drawing/2014/main" val="1515753618"/>
                    </a:ext>
                  </a:extLst>
                </a:gridCol>
                <a:gridCol w="527807">
                  <a:extLst>
                    <a:ext uri="{9D8B030D-6E8A-4147-A177-3AD203B41FA5}">
                      <a16:colId xmlns:a16="http://schemas.microsoft.com/office/drawing/2014/main" val="2489863486"/>
                    </a:ext>
                  </a:extLst>
                </a:gridCol>
              </a:tblGrid>
              <a:tr h="451436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5348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294115">
                <a:tc gridSpan="20">
                  <a:txBody>
                    <a:bodyPr/>
                    <a:lstStyle/>
                    <a:p>
                      <a:pPr algn="ctr"/>
                      <a:r>
                        <a:rPr lang="ru-RU" sz="20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«Развитие институтов гражданского общества, повышение эффективности местного самоуправления </a:t>
                      </a:r>
                    </a:p>
                    <a:p>
                      <a:pPr algn="ctr"/>
                      <a:r>
                        <a:rPr lang="ru-RU" sz="20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реализации молодежной политики»</a:t>
                      </a:r>
                    </a:p>
                    <a:p>
                      <a:pPr algn="l"/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2421870"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Информирование население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деятельности,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 положении дел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территории муниципального образования, опубликование муниципальных правовых актов, обсуждение проектов муниципальных правовых актов по вопросам местного значения, доведение до сведения жителей муниципального образования официальной информации о социально-экономическом и культурном развитии муниципального образования, о развитии его общественной инфраструктуры и иной официальной информации</a:t>
                      </a:r>
                    </a:p>
                    <a:p>
                      <a:pPr algn="ctr"/>
                      <a:endParaRPr lang="ru-RU" sz="8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Пенсионеры,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малообеспеченные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одинокие граждане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</a:t>
                      </a: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28.12.2022 </a:t>
                      </a: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</a:p>
                    <a:p>
                      <a:pPr algn="l"/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2156</a:t>
                      </a:r>
                    </a:p>
                    <a:p>
                      <a:pPr algn="l"/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</a:t>
                      </a: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утверждении</a:t>
                      </a: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муниципальной программы Талдомского городского</a:t>
                      </a:r>
                    </a:p>
                    <a:p>
                      <a:pPr algn="l"/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</a:t>
                      </a:r>
                    </a:p>
                    <a:p>
                      <a:pPr algn="l"/>
                      <a:r>
                        <a:rPr lang="ru-RU" sz="8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8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институтов гражданского общества, повышение эффективности местного самоуправления и реализации молодежной политики </a:t>
                      </a:r>
                    </a:p>
                    <a:p>
                      <a:pPr algn="l"/>
                      <a:r>
                        <a:rPr lang="ru-RU" sz="8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579,0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610,0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610,0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610,0</a:t>
                      </a:r>
                    </a:p>
                    <a:p>
                      <a:pPr algn="ctr"/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610,0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5156200"/>
            <a:ext cx="33528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28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517440"/>
              </p:ext>
            </p:extLst>
          </p:nvPr>
        </p:nvGraphicFramePr>
        <p:xfrm>
          <a:off x="1" y="1079500"/>
          <a:ext cx="9905999" cy="594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7932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152378">
                  <a:extLst>
                    <a:ext uri="{9D8B030D-6E8A-4147-A177-3AD203B41FA5}">
                      <a16:colId xmlns:a16="http://schemas.microsoft.com/office/drawing/2014/main" val="4255974964"/>
                    </a:ext>
                  </a:extLst>
                </a:gridCol>
                <a:gridCol w="1551769">
                  <a:extLst>
                    <a:ext uri="{9D8B030D-6E8A-4147-A177-3AD203B41FA5}">
                      <a16:colId xmlns:a16="http://schemas.microsoft.com/office/drawing/2014/main" val="3286571184"/>
                    </a:ext>
                  </a:extLst>
                </a:gridCol>
                <a:gridCol w="530958">
                  <a:extLst>
                    <a:ext uri="{9D8B030D-6E8A-4147-A177-3AD203B41FA5}">
                      <a16:colId xmlns:a16="http://schemas.microsoft.com/office/drawing/2014/main" val="144133442"/>
                    </a:ext>
                  </a:extLst>
                </a:gridCol>
                <a:gridCol w="776767">
                  <a:extLst>
                    <a:ext uri="{9D8B030D-6E8A-4147-A177-3AD203B41FA5}">
                      <a16:colId xmlns:a16="http://schemas.microsoft.com/office/drawing/2014/main" val="949284403"/>
                    </a:ext>
                  </a:extLst>
                </a:gridCol>
                <a:gridCol w="355997">
                  <a:extLst>
                    <a:ext uri="{9D8B030D-6E8A-4147-A177-3AD203B41FA5}">
                      <a16:colId xmlns:a16="http://schemas.microsoft.com/office/drawing/2014/main" val="1099605349"/>
                    </a:ext>
                  </a:extLst>
                </a:gridCol>
                <a:gridCol w="117442">
                  <a:extLst>
                    <a:ext uri="{9D8B030D-6E8A-4147-A177-3AD203B41FA5}">
                      <a16:colId xmlns:a16="http://schemas.microsoft.com/office/drawing/2014/main" val="3960140188"/>
                    </a:ext>
                  </a:extLst>
                </a:gridCol>
                <a:gridCol w="671308">
                  <a:extLst>
                    <a:ext uri="{9D8B030D-6E8A-4147-A177-3AD203B41FA5}">
                      <a16:colId xmlns:a16="http://schemas.microsoft.com/office/drawing/2014/main" val="3847229535"/>
                    </a:ext>
                  </a:extLst>
                </a:gridCol>
                <a:gridCol w="386969">
                  <a:extLst>
                    <a:ext uri="{9D8B030D-6E8A-4147-A177-3AD203B41FA5}">
                      <a16:colId xmlns:a16="http://schemas.microsoft.com/office/drawing/2014/main" val="1547799199"/>
                    </a:ext>
                  </a:extLst>
                </a:gridCol>
                <a:gridCol w="117442">
                  <a:extLst>
                    <a:ext uri="{9D8B030D-6E8A-4147-A177-3AD203B41FA5}">
                      <a16:colId xmlns:a16="http://schemas.microsoft.com/office/drawing/2014/main" val="3287136417"/>
                    </a:ext>
                  </a:extLst>
                </a:gridCol>
                <a:gridCol w="843762">
                  <a:extLst>
                    <a:ext uri="{9D8B030D-6E8A-4147-A177-3AD203B41FA5}">
                      <a16:colId xmlns:a16="http://schemas.microsoft.com/office/drawing/2014/main" val="605038609"/>
                    </a:ext>
                  </a:extLst>
                </a:gridCol>
                <a:gridCol w="383022">
                  <a:extLst>
                    <a:ext uri="{9D8B030D-6E8A-4147-A177-3AD203B41FA5}">
                      <a16:colId xmlns:a16="http://schemas.microsoft.com/office/drawing/2014/main" val="104392221"/>
                    </a:ext>
                  </a:extLst>
                </a:gridCol>
                <a:gridCol w="618374">
                  <a:extLst>
                    <a:ext uri="{9D8B030D-6E8A-4147-A177-3AD203B41FA5}">
                      <a16:colId xmlns:a16="http://schemas.microsoft.com/office/drawing/2014/main" val="6250391"/>
                    </a:ext>
                  </a:extLst>
                </a:gridCol>
                <a:gridCol w="255309">
                  <a:extLst>
                    <a:ext uri="{9D8B030D-6E8A-4147-A177-3AD203B41FA5}">
                      <a16:colId xmlns:a16="http://schemas.microsoft.com/office/drawing/2014/main" val="3950558090"/>
                    </a:ext>
                  </a:extLst>
                </a:gridCol>
                <a:gridCol w="243466">
                  <a:extLst>
                    <a:ext uri="{9D8B030D-6E8A-4147-A177-3AD203B41FA5}">
                      <a16:colId xmlns:a16="http://schemas.microsoft.com/office/drawing/2014/main" val="4160460830"/>
                    </a:ext>
                  </a:extLst>
                </a:gridCol>
                <a:gridCol w="117442">
                  <a:extLst>
                    <a:ext uri="{9D8B030D-6E8A-4147-A177-3AD203B41FA5}">
                      <a16:colId xmlns:a16="http://schemas.microsoft.com/office/drawing/2014/main" val="636302268"/>
                    </a:ext>
                  </a:extLst>
                </a:gridCol>
                <a:gridCol w="315662">
                  <a:extLst>
                    <a:ext uri="{9D8B030D-6E8A-4147-A177-3AD203B41FA5}">
                      <a16:colId xmlns:a16="http://schemas.microsoft.com/office/drawing/2014/main" val="2287790315"/>
                    </a:ext>
                  </a:extLst>
                </a:gridCol>
              </a:tblGrid>
              <a:tr h="350305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0720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264920">
                <a:tc gridSpan="17">
                  <a:txBody>
                    <a:bodyPr/>
                    <a:lstStyle/>
                    <a:p>
                      <a:pPr algn="ctr"/>
                      <a:r>
                        <a:rPr lang="ru-RU" sz="40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«Жилище»</a:t>
                      </a:r>
                    </a:p>
                    <a:p>
                      <a:pPr algn="l"/>
                      <a:endParaRPr lang="ru-RU" sz="2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1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257617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мероприятий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обеспечению жильем молодых семей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Молодые семьи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27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.12.2022 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200" b="0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2106 </a:t>
                      </a:r>
                    </a:p>
                    <a:p>
                      <a:pPr algn="ctr"/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«Об утверждении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муниципальной программы Талдомского городского</a:t>
                      </a:r>
                    </a:p>
                    <a:p>
                      <a:pPr algn="ctr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 «Жилище» </a:t>
                      </a:r>
                    </a:p>
                    <a:p>
                      <a:pPr algn="ctr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2023-2027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годы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90 020,93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50 405,20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47 604,57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r>
                        <a:rPr lang="ru-RU" sz="1100" b="1" i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604,57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i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700" y="4991100"/>
            <a:ext cx="40513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1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831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429339"/>
              </p:ext>
            </p:extLst>
          </p:nvPr>
        </p:nvGraphicFramePr>
        <p:xfrm>
          <a:off x="2" y="1168401"/>
          <a:ext cx="9906181" cy="5827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1531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100436">
                  <a:extLst>
                    <a:ext uri="{9D8B030D-6E8A-4147-A177-3AD203B41FA5}">
                      <a16:colId xmlns:a16="http://schemas.microsoft.com/office/drawing/2014/main" val="4119423071"/>
                    </a:ext>
                  </a:extLst>
                </a:gridCol>
                <a:gridCol w="1588712">
                  <a:extLst>
                    <a:ext uri="{9D8B030D-6E8A-4147-A177-3AD203B41FA5}">
                      <a16:colId xmlns:a16="http://schemas.microsoft.com/office/drawing/2014/main" val="3286571184"/>
                    </a:ext>
                  </a:extLst>
                </a:gridCol>
                <a:gridCol w="549726">
                  <a:extLst>
                    <a:ext uri="{9D8B030D-6E8A-4147-A177-3AD203B41FA5}">
                      <a16:colId xmlns:a16="http://schemas.microsoft.com/office/drawing/2014/main" val="144133442"/>
                    </a:ext>
                  </a:extLst>
                </a:gridCol>
                <a:gridCol w="714595">
                  <a:extLst>
                    <a:ext uri="{9D8B030D-6E8A-4147-A177-3AD203B41FA5}">
                      <a16:colId xmlns:a16="http://schemas.microsoft.com/office/drawing/2014/main" val="3855758"/>
                    </a:ext>
                  </a:extLst>
                </a:gridCol>
                <a:gridCol w="505371">
                  <a:extLst>
                    <a:ext uri="{9D8B030D-6E8A-4147-A177-3AD203B41FA5}">
                      <a16:colId xmlns:a16="http://schemas.microsoft.com/office/drawing/2014/main" val="494353428"/>
                    </a:ext>
                  </a:extLst>
                </a:gridCol>
                <a:gridCol w="760170">
                  <a:extLst>
                    <a:ext uri="{9D8B030D-6E8A-4147-A177-3AD203B41FA5}">
                      <a16:colId xmlns:a16="http://schemas.microsoft.com/office/drawing/2014/main" val="2289171066"/>
                    </a:ext>
                  </a:extLst>
                </a:gridCol>
                <a:gridCol w="471208">
                  <a:extLst>
                    <a:ext uri="{9D8B030D-6E8A-4147-A177-3AD203B41FA5}">
                      <a16:colId xmlns:a16="http://schemas.microsoft.com/office/drawing/2014/main" val="802494549"/>
                    </a:ext>
                  </a:extLst>
                </a:gridCol>
                <a:gridCol w="674039">
                  <a:extLst>
                    <a:ext uri="{9D8B030D-6E8A-4147-A177-3AD203B41FA5}">
                      <a16:colId xmlns:a16="http://schemas.microsoft.com/office/drawing/2014/main" val="3701583858"/>
                    </a:ext>
                  </a:extLst>
                </a:gridCol>
                <a:gridCol w="406301">
                  <a:extLst>
                    <a:ext uri="{9D8B030D-6E8A-4147-A177-3AD203B41FA5}">
                      <a16:colId xmlns:a16="http://schemas.microsoft.com/office/drawing/2014/main" val="867172764"/>
                    </a:ext>
                  </a:extLst>
                </a:gridCol>
                <a:gridCol w="656075">
                  <a:extLst>
                    <a:ext uri="{9D8B030D-6E8A-4147-A177-3AD203B41FA5}">
                      <a16:colId xmlns:a16="http://schemas.microsoft.com/office/drawing/2014/main" val="1210570563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554600086"/>
                    </a:ext>
                  </a:extLst>
                </a:gridCol>
                <a:gridCol w="446456">
                  <a:extLst>
                    <a:ext uri="{9D8B030D-6E8A-4147-A177-3AD203B41FA5}">
                      <a16:colId xmlns:a16="http://schemas.microsoft.com/office/drawing/2014/main" val="1680403017"/>
                    </a:ext>
                  </a:extLst>
                </a:gridCol>
                <a:gridCol w="464721">
                  <a:extLst>
                    <a:ext uri="{9D8B030D-6E8A-4147-A177-3AD203B41FA5}">
                      <a16:colId xmlns:a16="http://schemas.microsoft.com/office/drawing/2014/main" val="2107813418"/>
                    </a:ext>
                  </a:extLst>
                </a:gridCol>
              </a:tblGrid>
              <a:tr h="460893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2002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428770">
                <a:tc gridSpan="14"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«Жилище»</a:t>
                      </a:r>
                    </a:p>
                    <a:p>
                      <a:pPr algn="l"/>
                      <a:endParaRPr lang="ru-RU" sz="3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1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267318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жилых помещений детям-сиротам и детям, оставшимся без попечения родителей, лицам из числа детей-сирот и детей, оставшихся без попечения родителей, по договорам найма специализированных жилых помещений</a:t>
                      </a:r>
                    </a:p>
                    <a:p>
                      <a:pPr algn="ctr"/>
                      <a:endParaRPr lang="ru-RU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Дети-сироты и дети, оставшимся без попечения родителей</a:t>
                      </a:r>
                    </a:p>
                    <a:p>
                      <a:pPr algn="ctr"/>
                      <a:endParaRPr lang="ru-RU" sz="105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27</a:t>
                      </a: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.12.2022 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050" b="0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2106 </a:t>
                      </a:r>
                    </a:p>
                    <a:p>
                      <a:pPr algn="ctr"/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«Об утверждении</a:t>
                      </a: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муниципальной программы Талдомского городского</a:t>
                      </a:r>
                    </a:p>
                    <a:p>
                      <a:pPr algn="ctr"/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 «Жилище» </a:t>
                      </a:r>
                    </a:p>
                    <a:p>
                      <a:pPr algn="ctr"/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2023-2027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годы</a:t>
                      </a:r>
                      <a:endParaRPr lang="ru-RU" sz="10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9 281,0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10 568,0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29 062,0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10 568,0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00" y="4927600"/>
            <a:ext cx="3975100" cy="207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36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090205" y="804673"/>
            <a:ext cx="705644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200" dirty="0">
                <a:latin typeface="Times New Roman"/>
              </a:rPr>
              <a:t>(тыс.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916381"/>
              </p:ext>
            </p:extLst>
          </p:nvPr>
        </p:nvGraphicFramePr>
        <p:xfrm>
          <a:off x="0" y="1545337"/>
          <a:ext cx="9906000" cy="54028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768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722376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663528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1389466">
                  <a:extLst>
                    <a:ext uri="{9D8B030D-6E8A-4147-A177-3AD203B41FA5}">
                      <a16:colId xmlns:a16="http://schemas.microsoft.com/office/drawing/2014/main" val="1773119496"/>
                    </a:ext>
                  </a:extLst>
                </a:gridCol>
                <a:gridCol w="75989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819806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990863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990863">
                  <a:extLst>
                    <a:ext uri="{9D8B030D-6E8A-4147-A177-3AD203B41FA5}">
                      <a16:colId xmlns:a16="http://schemas.microsoft.com/office/drawing/2014/main" val="3875442439"/>
                    </a:ext>
                  </a:extLst>
                </a:gridCol>
                <a:gridCol w="1996440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93465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499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5194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2023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41005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 «Жилье и городская среда», Федеральный проект  «Формирование комфортной городской среды», Реализация программ формирования современной городской среды в части достижения основного результата по благоустройству общественных территорий (благоустройство зон для досуга и отдыха в парке культуры и отдыха)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i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Скейт</a:t>
                      </a:r>
                      <a:r>
                        <a:rPr lang="ru-RU" sz="18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–парк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Талдом</a:t>
                      </a:r>
                      <a:endParaRPr lang="ru-RU" sz="18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Парк культуры и отдыха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Талдом,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Победы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 2023г.</a:t>
                      </a: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40 404,05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парков культуры              и отдыха на территории Московской области,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которых благоустроены</a:t>
                      </a:r>
                      <a:r>
                        <a:rPr lang="ru-RU" sz="1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зоны для досуга и отдыха населения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 парк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«Формирование современной комфортной городской </a:t>
            </a:r>
            <a:r>
              <a:rPr lang="ru-RU" sz="19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среды»</a:t>
            </a:r>
            <a:endParaRPr lang="ru-RU" sz="19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432300"/>
            <a:ext cx="4096512" cy="24256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712" y="4432300"/>
            <a:ext cx="4209288" cy="242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77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385"/>
            <a:ext cx="5604095" cy="6071616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rgbClr val="FFEBFF"/>
              </a:gs>
            </a:gsLst>
            <a:lin ang="6120000" scaled="1"/>
          </a:gradFill>
          <a:ln>
            <a:noFill/>
          </a:ln>
        </p:spPr>
      </p:pic>
      <p:pic>
        <p:nvPicPr>
          <p:cNvPr id="6" name="Объект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988" y="796704"/>
            <a:ext cx="4445071" cy="6061295"/>
          </a:xfrm>
          <a:prstGeom prst="rect">
            <a:avLst/>
          </a:prstGeom>
          <a:gradFill>
            <a:gsLst>
              <a:gs pos="0">
                <a:srgbClr val="FFFDDD"/>
              </a:gs>
              <a:gs pos="92000">
                <a:schemeClr val="accent6">
                  <a:lumMod val="20000"/>
                  <a:lumOff val="80000"/>
                </a:schemeClr>
              </a:gs>
            </a:gsLst>
            <a:lin ang="2700000" scaled="1"/>
          </a:gradFill>
          <a:ln>
            <a:noFill/>
          </a:ln>
        </p:spPr>
      </p:pic>
      <p:sp>
        <p:nvSpPr>
          <p:cNvPr id="7" name="Номер слайда 2"/>
          <p:cNvSpPr txBox="1">
            <a:spLocks/>
          </p:cNvSpPr>
          <p:nvPr/>
        </p:nvSpPr>
        <p:spPr>
          <a:xfrm>
            <a:off x="11432968" y="7403786"/>
            <a:ext cx="294460" cy="1873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 rtl="0">
              <a:defRPr lang="ru-RU"/>
            </a:defPPr>
            <a:lvl1pPr marL="0" algn="ct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-2" y="-50748"/>
            <a:ext cx="10030970" cy="853567"/>
          </a:xfrm>
          <a:prstGeom prst="rect">
            <a:avLst/>
          </a:prstGeom>
          <a:gradFill flip="none" rotWithShape="1">
            <a:gsLst>
              <a:gs pos="0">
                <a:srgbClr val="FFFDDD"/>
              </a:gs>
              <a:gs pos="92000">
                <a:srgbClr val="FFEBFF"/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 ГРАЖДАН  ТАЛДОМСКОГО  ГОРОДСКОГО  ОКРУГА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БЮДЖЕТНОМ  ПРОЦЕССЕ  В  2023  ГОДУ</a:t>
            </a:r>
            <a:endParaRPr lang="ru-RU" sz="20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961005" flipH="1">
            <a:off x="5846840" y="6565922"/>
            <a:ext cx="1368312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676900" y="4462271"/>
            <a:ext cx="1409699" cy="214884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формировать доходную часть бюджета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(налог на доходы физических лиц,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имущество физических лиц,</a:t>
            </a:r>
          </a:p>
          <a:p>
            <a:pPr algn="ctr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виды платежей)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524874" y="4400550"/>
            <a:ext cx="1478661" cy="221056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 социальные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гарантии -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расходная часть бюджета (образование, социальные выплаты и т.д.)</a:t>
            </a:r>
          </a:p>
        </p:txBody>
      </p:sp>
    </p:spTree>
    <p:extLst>
      <p:ext uri="{BB962C8B-B14F-4D97-AF65-F5344CB8AC3E}">
        <p14:creationId xmlns:p14="http://schemas.microsoft.com/office/powerpoint/2010/main" val="50783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424602"/>
              </p:ext>
            </p:extLst>
          </p:nvPr>
        </p:nvGraphicFramePr>
        <p:xfrm>
          <a:off x="0" y="1716518"/>
          <a:ext cx="9906001" cy="51036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8268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796332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813816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1019723">
                  <a:extLst>
                    <a:ext uri="{9D8B030D-6E8A-4147-A177-3AD203B41FA5}">
                      <a16:colId xmlns:a16="http://schemas.microsoft.com/office/drawing/2014/main" val="1773119496"/>
                    </a:ext>
                  </a:extLst>
                </a:gridCol>
                <a:gridCol w="95637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1039798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782627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782627">
                  <a:extLst>
                    <a:ext uri="{9D8B030D-6E8A-4147-A177-3AD203B41FA5}">
                      <a16:colId xmlns:a16="http://schemas.microsoft.com/office/drawing/2014/main" val="1127152974"/>
                    </a:ext>
                  </a:extLst>
                </a:gridCol>
                <a:gridCol w="1996440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73045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4759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4757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2023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39431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Создание и обеспечение функциональных центров образования естественно-научной и технологических направленностей в общеобразовательных организациях, расположенных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сельской местности и малых городах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МОУ «Запрудненская гимназия»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пгт</a:t>
                      </a: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Запрудня,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Карла-Маркса, д.4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сентября 2023г.</a:t>
                      </a: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2 250,01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объектов                                                 в общеобразовательных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организациях, расположенных в сельской местности и малых городах, созданы и функционируют центры образования 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естественно-научной и технологической направленностей -1 объект</a:t>
                      </a:r>
                      <a:endParaRPr lang="ru-RU" sz="1100" b="0" i="0" u="none" strike="noStrike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«Образование»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0" y="4533900"/>
            <a:ext cx="4236720" cy="23241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63" y="4521200"/>
            <a:ext cx="3893038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6993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252467"/>
              </p:ext>
            </p:extLst>
          </p:nvPr>
        </p:nvGraphicFramePr>
        <p:xfrm>
          <a:off x="1" y="1874519"/>
          <a:ext cx="9906001" cy="50387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5342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919880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826963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1036195">
                  <a:extLst>
                    <a:ext uri="{9D8B030D-6E8A-4147-A177-3AD203B41FA5}">
                      <a16:colId xmlns:a16="http://schemas.microsoft.com/office/drawing/2014/main" val="1773119496"/>
                    </a:ext>
                  </a:extLst>
                </a:gridCol>
                <a:gridCol w="97182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1056595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795269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795269">
                  <a:extLst>
                    <a:ext uri="{9D8B030D-6E8A-4147-A177-3AD203B41FA5}">
                      <a16:colId xmlns:a16="http://schemas.microsoft.com/office/drawing/2014/main" val="2771071445"/>
                    </a:ext>
                  </a:extLst>
                </a:gridCol>
                <a:gridCol w="1868668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67515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5025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3350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2023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39783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Рекультивация полигона ТКО «Талдомский»,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которая проводятся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 рамках Государственной программы Московской области "Экология и окружающая среда Подмосковья" Федеральной программы «Чистая страна» национального проекта «Экология»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Мероприятие G1.01. </a:t>
                      </a:r>
                      <a:r>
                        <a:rPr lang="ru-RU" sz="10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Ликвидация несанкционированных свалок в границах городов и наиболее опасных объектов накопленного экологического вреда окружающей среде </a:t>
                      </a:r>
                      <a:endParaRPr lang="ru-RU" sz="10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Талдомский городской округ,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Талдом</a:t>
                      </a: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475 114,00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Ликвидация несанкционированных свалок в границах городов и наиболее опасных объектов накопленного экологического вреда </a:t>
                      </a:r>
                      <a:r>
                        <a:rPr lang="ru-RU" sz="11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окружающей </a:t>
                      </a:r>
                      <a:r>
                        <a:rPr lang="ru-RU" sz="11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среде-1единица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«Экология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окружающая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среда»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990" y="4584700"/>
            <a:ext cx="3680210" cy="22732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572000"/>
            <a:ext cx="373380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527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098073"/>
              </p:ext>
            </p:extLst>
          </p:nvPr>
        </p:nvGraphicFramePr>
        <p:xfrm>
          <a:off x="0" y="1772915"/>
          <a:ext cx="9906003" cy="51048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7300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648717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1019724">
                  <a:extLst>
                    <a:ext uri="{9D8B030D-6E8A-4147-A177-3AD203B41FA5}">
                      <a16:colId xmlns:a16="http://schemas.microsoft.com/office/drawing/2014/main" val="1773119496"/>
                    </a:ext>
                  </a:extLst>
                </a:gridCol>
                <a:gridCol w="95637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1039798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782627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782627">
                  <a:extLst>
                    <a:ext uri="{9D8B030D-6E8A-4147-A177-3AD203B41FA5}">
                      <a16:colId xmlns:a16="http://schemas.microsoft.com/office/drawing/2014/main" val="1948841128"/>
                    </a:ext>
                  </a:extLst>
                </a:gridCol>
                <a:gridCol w="1996440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60749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5392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3264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2023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  в 2027 году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560806"/>
                  </a:ext>
                </a:extLst>
              </a:tr>
              <a:tr h="38140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Основное мероприятие </a:t>
                      </a:r>
                      <a:r>
                        <a:rPr lang="en-US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Федеральный проект «Чистая вода» нацпроект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«Экология»</a:t>
                      </a:r>
                      <a:endParaRPr lang="ru-RU" sz="1200" b="0" i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just"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Талдомский   городской о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круг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algn="just"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село </a:t>
                      </a:r>
                    </a:p>
                    <a:p>
                      <a:pPr algn="just"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Николо-Кропотки,</a:t>
                      </a:r>
                    </a:p>
                    <a:p>
                      <a:pPr algn="just"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деревня Нушполы,</a:t>
                      </a:r>
                    </a:p>
                    <a:p>
                      <a:pPr algn="just"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деревня Павловичи</a:t>
                      </a:r>
                    </a:p>
                    <a:p>
                      <a:pPr algn="ctr">
                        <a:defRPr/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  <a:p>
                      <a:pPr algn="ctr">
                        <a:defRPr/>
                      </a:pP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Проектно-изыскательные работы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Соревнование пос. Запрудня,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строительно-монтажные работы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Юркино,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СМР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Ермолино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54 899,17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50 076,02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Строительство и реконструкция (модернизация) объектов питьевого водоснабжения-          7 единиц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i="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инженерной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инфраструктуры, энергоэффективности и отрасли обращения с отходами»</a:t>
            </a:r>
          </a:p>
          <a:p>
            <a:pPr algn="ctr"/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508500"/>
            <a:ext cx="3213100" cy="234949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553200" y="4508500"/>
            <a:ext cx="3352800" cy="234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916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260782"/>
              </p:ext>
            </p:extLst>
          </p:nvPr>
        </p:nvGraphicFramePr>
        <p:xfrm>
          <a:off x="1" y="1878173"/>
          <a:ext cx="9905999" cy="49803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6087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2360966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659064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1115338">
                  <a:extLst>
                    <a:ext uri="{9D8B030D-6E8A-4147-A177-3AD203B41FA5}">
                      <a16:colId xmlns:a16="http://schemas.microsoft.com/office/drawing/2014/main" val="1773119496"/>
                    </a:ext>
                  </a:extLst>
                </a:gridCol>
                <a:gridCol w="823829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633716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514343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494298">
                  <a:extLst>
                    <a:ext uri="{9D8B030D-6E8A-4147-A177-3AD203B41FA5}">
                      <a16:colId xmlns:a16="http://schemas.microsoft.com/office/drawing/2014/main" val="1942626579"/>
                    </a:ext>
                  </a:extLst>
                </a:gridCol>
                <a:gridCol w="1698358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70679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6106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4095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2023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37889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«Создание условий для обеспечения комфортного проживания жителей, в том числе в многоквартирных домах на территории Московской области»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01.20. Замена и модернизация детских игровых площадок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Губернаторская детская площадка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Талдомский городской округ,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900" b="0" i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9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Запрудня, ул. Ленина, д.11,13,15,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Первомайская, д.8/2,8/3,8/4,8/5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 ул. Победы, д. 40,42;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п. Запрудня, ул. Приозерная, д. 1,2,3,4,5,6,7,8;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Талдом, ул. </a:t>
                      </a:r>
                      <a:r>
                        <a:rPr lang="ru-RU" sz="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Шишунова</a:t>
                      </a: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д. 7, д.7А;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г. Талдом, </a:t>
                      </a:r>
                      <a:r>
                        <a:rPr lang="ru-RU" sz="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Юбилейный, д. 23;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п. Запрудня, пер. Мира, д. 1,3;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 </a:t>
                      </a:r>
                      <a:r>
                        <a:rPr lang="ru-RU" sz="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Юбилейный, д. 28,29,30;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п. Запрудня, Пролетарский пер.,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д. 30/1,30/2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</a:t>
                      </a:r>
                    </a:p>
                    <a:p>
                      <a:endParaRPr lang="ru-RU" sz="900" dirty="0" smtClean="0"/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Запрудня, пер. Мира, д. 9,11 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Запрудня, ул. </a:t>
                      </a:r>
                      <a:r>
                        <a:rPr lang="ru-RU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К.Маркса</a:t>
                      </a: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 12/1;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Вербилки, ул. Школьная, д. 1,3,5,7,9,11;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Вербилки, ул. Школьная, д. 4,6,8/1;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Северный, ул. 8 Марта, д. 6;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Северный, ул. 8 Марта, д. 7/1.</a:t>
                      </a:r>
                      <a:endParaRPr lang="ru-RU" sz="1200" b="0" i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28 694,61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32 869,21</a:t>
                      </a:r>
                      <a:endParaRPr lang="ru-RU" sz="14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Замена детских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игровых площадок-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единиц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современной</a:t>
            </a: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городской среды»»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800" y="4533900"/>
            <a:ext cx="2603500" cy="2324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0" y="4533900"/>
            <a:ext cx="27051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34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828679"/>
              </p:ext>
            </p:extLst>
          </p:nvPr>
        </p:nvGraphicFramePr>
        <p:xfrm>
          <a:off x="0" y="1878172"/>
          <a:ext cx="9906002" cy="50132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9344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770853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633002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773119496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1919476077"/>
                    </a:ext>
                  </a:extLst>
                </a:gridCol>
                <a:gridCol w="1943103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47864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7928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4650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34725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«Создание условий для обеспечения комфортного проживания жителей, в том числе в многоквартирных домах на территории муниципального образования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01.17. Комплексное благоустройство дворовых территорий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(установка новых и замена существующих элементов) Московской области»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 Талдом,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Шишунова,д.7, 7а;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 </a:t>
                      </a:r>
                      <a:r>
                        <a:rPr lang="ru-RU" sz="1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Юбилейный, д. 23;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п. Запрудня, пер. Мира, д. 1,3;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д. 28,29,30</a:t>
                      </a:r>
                    </a:p>
                    <a:p>
                      <a:pPr marL="228600" marR="0" indent="-22860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lain" startAt="2024"/>
                        <a:tabLst/>
                        <a:defRPr/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indent="-22860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lain" startAt="2024"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</a:t>
                      </a:r>
                    </a:p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Запрудня, пер.</a:t>
                      </a:r>
                      <a:r>
                        <a:rPr lang="ru-RU" sz="900" dirty="0" smtClean="0"/>
                        <a:t> </a:t>
                      </a: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Мира, д. 9,11 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Запрудня, ул. Первомайская, д. 6,8;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Запрудня, ул. </a:t>
                      </a:r>
                      <a:r>
                        <a:rPr lang="ru-RU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К.Маркса</a:t>
                      </a: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д.12/1;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Запрудня, пер. Школьный, д. 6;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Вербилки, ул. Школьная, д. 1,3,5,7,9,11;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Вербилки, ул. Школьная, д. 4,6,8/1;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Северный, ул. 8 Марта, д. 6;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Талдом, </a:t>
                      </a:r>
                      <a:r>
                        <a:rPr lang="ru-RU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Юбилейный, д. 19,20,21,22</a:t>
                      </a:r>
                      <a:endParaRPr lang="ru-RU" sz="10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2024г.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17 583,38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  <a:r>
                        <a:rPr lang="ru-RU" sz="1200" b="1" i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924,51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16 120,82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16 120,82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16 120,82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дворовых территорий за счет средств муниципального образования Московской области -12 единиц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</a:t>
            </a:r>
            <a:endParaRPr lang="ru-RU" sz="24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4544175"/>
            <a:ext cx="2857500" cy="23138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4559300"/>
            <a:ext cx="29591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17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638408"/>
              </p:ext>
            </p:extLst>
          </p:nvPr>
        </p:nvGraphicFramePr>
        <p:xfrm>
          <a:off x="0" y="1878173"/>
          <a:ext cx="9906002" cy="49901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9344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770853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633002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773119496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1919476077"/>
                    </a:ext>
                  </a:extLst>
                </a:gridCol>
                <a:gridCol w="1943103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70054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8502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5101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34493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ru-RU" sz="900" b="0" i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«Комфортная городская среда»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01.20»Благоучтройство общественных территорий муниципальных образования Московской</a:t>
                      </a:r>
                      <a:r>
                        <a:rPr lang="ru-RU" sz="900" b="0" i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области (за исключению мероприятий по содержанию территорий)</a:t>
                      </a:r>
                      <a:endParaRPr lang="ru-RU" sz="9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Талдомский городской округ,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п. Запрудня, ул. Первомайская- 2 этап  </a:t>
                      </a:r>
                      <a:r>
                        <a:rPr lang="ru-RU" sz="120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Привокзальная площадь</a:t>
                      </a:r>
                      <a:endParaRPr lang="ru-RU" sz="1200" b="0" i="1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 smtClean="0">
                        <a:solidFill>
                          <a:srgbClr val="FF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2023г.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10 051,04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дворовых территорий за счет средств муниципального образования Московской области -1 единица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</a:t>
            </a:r>
            <a:endParaRPr lang="ru-RU" sz="24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 descr="photo_2023-01-20_10-06-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18300" y="4483100"/>
            <a:ext cx="3187700" cy="2374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800" y="4470400"/>
            <a:ext cx="27559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668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565681"/>
              </p:ext>
            </p:extLst>
          </p:nvPr>
        </p:nvGraphicFramePr>
        <p:xfrm>
          <a:off x="0" y="1878173"/>
          <a:ext cx="9906002" cy="49901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3700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716497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633002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773119496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1919476077"/>
                    </a:ext>
                  </a:extLst>
                </a:gridCol>
                <a:gridCol w="1943103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70054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8502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5101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34493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ru-RU" sz="900" b="0" i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«Комфортная городская среда»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01.20»Благоучтройство общественных территорий муниципальных образования Московской</a:t>
                      </a:r>
                      <a:r>
                        <a:rPr lang="ru-RU" sz="900" b="0" i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области (за исключению мероприятий по содержанию территорий)</a:t>
                      </a:r>
                      <a:endParaRPr lang="ru-RU" sz="9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Талдомский городской округ,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г. Талдом,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ул. 8 Марта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Сквер </a:t>
                      </a:r>
                      <a:r>
                        <a:rPr lang="ru-RU" sz="1400" i="1" kern="12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мкр</a:t>
                      </a:r>
                      <a:r>
                        <a:rPr lang="ru-RU" sz="140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Совхоз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 2023г.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10 553,66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дворовых территорий за счет средств муниципального образования Московской области-1 единица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</a:t>
            </a:r>
            <a:endParaRPr lang="ru-RU" sz="24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4559300"/>
            <a:ext cx="58293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386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931165"/>
              </p:ext>
            </p:extLst>
          </p:nvPr>
        </p:nvGraphicFramePr>
        <p:xfrm>
          <a:off x="1" y="1878172"/>
          <a:ext cx="9906002" cy="49858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16475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263722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863029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1284270">
                  <a:extLst>
                    <a:ext uri="{9D8B030D-6E8A-4147-A177-3AD203B41FA5}">
                      <a16:colId xmlns:a16="http://schemas.microsoft.com/office/drawing/2014/main" val="1773119496"/>
                    </a:ext>
                  </a:extLst>
                </a:gridCol>
                <a:gridCol w="632003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597614">
                  <a:extLst>
                    <a:ext uri="{9D8B030D-6E8A-4147-A177-3AD203B41FA5}">
                      <a16:colId xmlns:a16="http://schemas.microsoft.com/office/drawing/2014/main" val="3060139365"/>
                    </a:ext>
                  </a:extLst>
                </a:gridCol>
                <a:gridCol w="1840789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65161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7072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5481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2023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35593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«Создание условий для обеспечения комфортного проживания жителей, в том числе в многоквартирных домах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территории 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01.22.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Замена </a:t>
                      </a:r>
                      <a:r>
                        <a:rPr lang="ru-RU" sz="1100" b="0" i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светильников наружного освещения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Губернаторского проекта «Светлый город»</a:t>
                      </a:r>
                      <a:endParaRPr lang="ru-RU" sz="12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</a:t>
                      </a:r>
                      <a:r>
                        <a:rPr lang="ru-RU" sz="1200" b="0" i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Утенино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</a:t>
                      </a:r>
                      <a:r>
                        <a:rPr lang="ru-RU" sz="1200" b="0" i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Зятьково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2024г.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2 514 ,85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3 250,0</a:t>
                      </a:r>
                      <a:endParaRPr lang="ru-RU" sz="14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замененных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светильников наружного освещения- 86 единиц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</a:t>
            </a:r>
            <a:endParaRPr lang="ru-RU" sz="24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среды»»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800" y="4483099"/>
            <a:ext cx="2755900" cy="23749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00" y="4483100"/>
            <a:ext cx="29083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86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861297"/>
              </p:ext>
            </p:extLst>
          </p:nvPr>
        </p:nvGraphicFramePr>
        <p:xfrm>
          <a:off x="1" y="1878173"/>
          <a:ext cx="9895374" cy="50061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7399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641297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801384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745019">
                  <a:extLst>
                    <a:ext uri="{9D8B030D-6E8A-4147-A177-3AD203B41FA5}">
                      <a16:colId xmlns:a16="http://schemas.microsoft.com/office/drawing/2014/main" val="1773119496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701286">
                  <a:extLst>
                    <a:ext uri="{9D8B030D-6E8A-4147-A177-3AD203B41FA5}">
                      <a16:colId xmlns:a16="http://schemas.microsoft.com/office/drawing/2014/main" val="3966785769"/>
                    </a:ext>
                  </a:extLst>
                </a:gridCol>
                <a:gridCol w="1840789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59301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8541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5009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2023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34653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«Создание условий для обеспечения комфортного проживания жителей, в том числе в многоквартирных домах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территории 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01.02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Создание и ремонт пешеходных коммуникаций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 ул. Новая, д. 6,10,12 до остановки;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с. Квашенки до остановки;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с. Николо-Кропотки, д. 43 до остановки;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с. Николо-Кропотки, д. 27 до остановки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д.Квашенки</a:t>
                      </a: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между школой и церковью;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п. Запрудня от ул. Калинина к школе №1;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п. Запрудня от Пролетарский пер., д. 26 к детской школе искусств д. 28А; п. Запрудня от ул. </a:t>
                      </a:r>
                      <a:r>
                        <a:rPr lang="ru-RU" sz="11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К.Маркса</a:t>
                      </a: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д. 11 к школе №2</a:t>
                      </a:r>
                      <a:endParaRPr lang="ru-RU" sz="1200" b="1" i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 2024г.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4 592,47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4 681,5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6  618,54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6618,54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6  618,54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и отремонтированных пешеходных коммуникаций- 10 единиц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</a:t>
            </a:r>
            <a:endParaRPr lang="ru-RU" sz="24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среды»»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696" y="4584700"/>
            <a:ext cx="3113069" cy="22733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8250" y="4584700"/>
            <a:ext cx="3097749" cy="227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5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679982"/>
              </p:ext>
            </p:extLst>
          </p:nvPr>
        </p:nvGraphicFramePr>
        <p:xfrm>
          <a:off x="-25399" y="1878172"/>
          <a:ext cx="9931402" cy="49852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21902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2060101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607729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785567">
                  <a:extLst>
                    <a:ext uri="{9D8B030D-6E8A-4147-A177-3AD203B41FA5}">
                      <a16:colId xmlns:a16="http://schemas.microsoft.com/office/drawing/2014/main" val="1773119496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567494">
                  <a:extLst>
                    <a:ext uri="{9D8B030D-6E8A-4147-A177-3AD203B41FA5}">
                      <a16:colId xmlns:a16="http://schemas.microsoft.com/office/drawing/2014/main" val="2763990943"/>
                    </a:ext>
                  </a:extLst>
                </a:gridCol>
                <a:gridCol w="1845509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65760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9008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7110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2023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32022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«Создание условий для обеспечения комфортного проживания жителей, в том числе в многоквартирных домах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территории 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03.01Ремонт подъездов в многоквартирных домах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 </a:t>
                      </a:r>
                      <a:r>
                        <a:rPr lang="ru-RU" altLang="ru-RU" sz="12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г.Талдом</a:t>
                      </a: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</a:t>
                      </a: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Вербилки,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</a:t>
                      </a: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Северный,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Великий Двор, деревня Воргаш,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деревня </a:t>
                      </a:r>
                      <a:r>
                        <a:rPr lang="ru-RU" altLang="ru-RU" sz="12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Ермолино</a:t>
                      </a: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Николо-Кропотки, деревня Квашенки,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</a:t>
                      </a:r>
                      <a:r>
                        <a:rPr lang="ru-RU" altLang="ru-RU" sz="12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Новогуслево</a:t>
                      </a: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деревня Новоникольское, деревня Юркино,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с. Темпы,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Запрудня</a:t>
                      </a:r>
                      <a:endParaRPr lang="ru-RU" altLang="ru-RU" sz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2025г.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8 987,28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41 440,0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41 440,00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отремонтированных подъездов в многоквартирных </a:t>
                      </a:r>
                      <a:r>
                        <a:rPr lang="ru-RU" sz="12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домах- 157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</a:t>
            </a:r>
            <a:endParaRPr lang="ru-RU" sz="24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среды»»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345" y="4813300"/>
            <a:ext cx="2847655" cy="20447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329" y="4800600"/>
            <a:ext cx="2922571" cy="205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95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18762</TotalTime>
  <Words>22013</Words>
  <Application>Microsoft Office PowerPoint</Application>
  <PresentationFormat>Лист A4 (210x297 мм)</PresentationFormat>
  <Paragraphs>6743</Paragraphs>
  <Slides>100</Slides>
  <Notes>64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100</vt:i4>
      </vt:variant>
    </vt:vector>
  </HeadingPairs>
  <TitlesOfParts>
    <vt:vector size="109" baseType="lpstr">
      <vt:lpstr>Arial</vt:lpstr>
      <vt:lpstr>Calibri</vt:lpstr>
      <vt:lpstr>Century Gothic</vt:lpstr>
      <vt:lpstr>Courier New</vt:lpstr>
      <vt:lpstr>Inter Medium</vt:lpstr>
      <vt:lpstr>Times New Roman</vt:lpstr>
      <vt:lpstr>Wingdings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2024 году –25 874,10 тыс. руб.----------------------------------------------------------  1,34 %                                                                                                                        к общей сумме доходов без учета                                                                                                                             безвозмездных поступлений 2025 году – 14 670,069 тыс. руб. ------------------------------------------------------------ 0,69%                                                                                                                        к общей сумме доходов без учета                                                                                                                              безвозмездных поступлений 2026 году – 9 810,612 тыс. руб.   ------------------------------------------------------------  0,41%                                                                                                                          к общей сумме доходов без учета                                                                                                                                 безвозмездных поступлений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2111</cp:revision>
  <cp:lastPrinted>2023-11-15T11:20:25Z</cp:lastPrinted>
  <dcterms:modified xsi:type="dcterms:W3CDTF">2024-02-27T07:18:29Z</dcterms:modified>
</cp:coreProperties>
</file>